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47"/>
  </p:notesMasterIdLst>
  <p:sldIdLst>
    <p:sldId id="259" r:id="rId2"/>
    <p:sldId id="261" r:id="rId3"/>
    <p:sldId id="264" r:id="rId4"/>
    <p:sldId id="266" r:id="rId5"/>
    <p:sldId id="267" r:id="rId6"/>
    <p:sldId id="329" r:id="rId7"/>
    <p:sldId id="330" r:id="rId8"/>
    <p:sldId id="331" r:id="rId9"/>
    <p:sldId id="268" r:id="rId10"/>
    <p:sldId id="332" r:id="rId11"/>
    <p:sldId id="269" r:id="rId12"/>
    <p:sldId id="333" r:id="rId13"/>
    <p:sldId id="335" r:id="rId14"/>
    <p:sldId id="334" r:id="rId15"/>
    <p:sldId id="336" r:id="rId16"/>
    <p:sldId id="358" r:id="rId17"/>
    <p:sldId id="359" r:id="rId18"/>
    <p:sldId id="360" r:id="rId19"/>
    <p:sldId id="338" r:id="rId20"/>
    <p:sldId id="339" r:id="rId21"/>
    <p:sldId id="341" r:id="rId22"/>
    <p:sldId id="340" r:id="rId23"/>
    <p:sldId id="342" r:id="rId24"/>
    <p:sldId id="343" r:id="rId25"/>
    <p:sldId id="344" r:id="rId26"/>
    <p:sldId id="345" r:id="rId27"/>
    <p:sldId id="285" r:id="rId28"/>
    <p:sldId id="361" r:id="rId29"/>
    <p:sldId id="274" r:id="rId30"/>
    <p:sldId id="362" r:id="rId31"/>
    <p:sldId id="346" r:id="rId32"/>
    <p:sldId id="363" r:id="rId33"/>
    <p:sldId id="270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271" r:id="rId44"/>
    <p:sldId id="357" r:id="rId45"/>
    <p:sldId id="365" r:id="rId4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IBM Plex Sans SemiBold" panose="020B0604020202020204" charset="0"/>
      <p:regular r:id="rId53"/>
      <p:bold r:id="rId54"/>
      <p:italic r:id="rId55"/>
      <p:boldItalic r:id="rId56"/>
    </p:embeddedFont>
    <p:embeddedFont>
      <p:font typeface="IBM Plex Sans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Pack by Diakov" initials="RbD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B57BD6A-21EC-4B81-8FC2-2AB23DB89556}">
  <a:tblStyle styleId="{2B57BD6A-21EC-4B81-8FC2-2AB23DB8955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E29619-DB8D-4CAF-B46D-7D79855ED5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224" y="-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200" dirty="0" smtClean="0">
                <a:latin typeface="IBM Plex Sans" panose="020B0604020202020204" charset="0"/>
              </a:rPr>
              <a:t>больные пациенты</a:t>
            </a:r>
            <a:endParaRPr lang="ru-RU" sz="1200" dirty="0">
              <a:latin typeface="IBM Plex Sans" panose="020B0604020202020204" charset="0"/>
            </a:endParaRPr>
          </a:p>
        </c:rich>
      </c:tx>
      <c:layout>
        <c:manualLayout>
          <c:xMode val="edge"/>
          <c:yMode val="edge"/>
          <c:x val="7.2693283007870466E-2"/>
          <c:y val="4.1862051882656834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положительные тесты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 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1"/>
            </a:pPr>
            <a:r>
              <a:rPr lang="ru-RU" sz="1200" b="1" dirty="0" smtClean="0">
                <a:latin typeface="IBM Plex Sans" panose="020B0604020202020204" charset="0"/>
              </a:rPr>
              <a:t>здоровые</a:t>
            </a:r>
            <a:r>
              <a:rPr lang="en-US" sz="1200" b="1" dirty="0" smtClean="0">
                <a:latin typeface="IBM Plex Sans" panose="020B0604020202020204" charset="0"/>
              </a:rPr>
              <a:t> </a:t>
            </a:r>
            <a:r>
              <a:rPr lang="ru-RU" sz="1200" b="1" dirty="0" smtClean="0">
                <a:latin typeface="IBM Plex Sans" panose="020B0604020202020204" charset="0"/>
              </a:rPr>
              <a:t>пациенты</a:t>
            </a:r>
            <a:endParaRPr lang="ru-RU" sz="1200" b="1" dirty="0">
              <a:latin typeface="IBM Plex Sans" panose="020B0604020202020204" charset="0"/>
            </a:endParaRPr>
          </a:p>
        </c:rich>
      </c:tx>
      <c:layout>
        <c:manualLayout>
          <c:xMode val="edge"/>
          <c:yMode val="edge"/>
          <c:x val="2.8660714285714289E-2"/>
          <c:y val="5.4563834082336442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больные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200" dirty="0" smtClean="0">
                <a:latin typeface="IBM Plex Sans" panose="020B0604020202020204" charset="0"/>
              </a:rPr>
              <a:t>больные пациенты</a:t>
            </a:r>
            <a:endParaRPr lang="ru-RU" sz="1200" dirty="0">
              <a:latin typeface="IBM Plex Sans" panose="020B0604020202020204" charset="0"/>
            </a:endParaRPr>
          </a:p>
        </c:rich>
      </c:tx>
      <c:layout>
        <c:manualLayout>
          <c:xMode val="edge"/>
          <c:yMode val="edge"/>
          <c:x val="7.2693283007870466E-2"/>
          <c:y val="4.1862051882656834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положительные тесты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 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1"/>
            </a:pPr>
            <a:r>
              <a:rPr lang="ru-RU" sz="1200" b="1" dirty="0" smtClean="0">
                <a:latin typeface="IBM Plex Sans" panose="020B0604020202020204" charset="0"/>
              </a:rPr>
              <a:t>здоровые</a:t>
            </a:r>
            <a:r>
              <a:rPr lang="en-US" sz="1200" b="1" dirty="0" smtClean="0">
                <a:latin typeface="IBM Plex Sans" panose="020B0604020202020204" charset="0"/>
              </a:rPr>
              <a:t> </a:t>
            </a:r>
            <a:r>
              <a:rPr lang="ru-RU" sz="1200" b="1" dirty="0" smtClean="0">
                <a:latin typeface="IBM Plex Sans" panose="020B0604020202020204" charset="0"/>
              </a:rPr>
              <a:t>пациенты</a:t>
            </a:r>
            <a:endParaRPr lang="ru-RU" sz="1200" b="1" dirty="0">
              <a:latin typeface="IBM Plex Sans" panose="020B0604020202020204" charset="0"/>
            </a:endParaRPr>
          </a:p>
        </c:rich>
      </c:tx>
      <c:layout>
        <c:manualLayout>
          <c:xMode val="edge"/>
          <c:yMode val="edge"/>
          <c:x val="2.8660714285714289E-2"/>
          <c:y val="5.4563834082336442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больные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19T09:45:59.835" idx="2">
    <p:pos x="1819" y="2338"/>
    <p:text>Было бы  хорошо нарисовать красивую кость :)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935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c93cbc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c93cbc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452ba429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452ba429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dc93cbcf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dc93cbcf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 dirty="0"/>
              <a:t> - эмодзи можно брать отсюда)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c93cbcf3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dc93cbcf3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1" r:id="rId7"/>
    <p:sldLayoutId id="2147483672" r:id="rId8"/>
    <p:sldLayoutId id="2147483674" r:id="rId9"/>
    <p:sldLayoutId id="2147483675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b="1" dirty="0"/>
              <a:t>Расчет вероятности случайных событий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412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Виды случайных событий. Комбинаторика.Расчет вероятности. Формула Байеса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Достоверные случайные события</a:t>
            </a:r>
          </a:p>
          <a:p>
            <a:endParaRPr lang="ru-RU" dirty="0"/>
          </a:p>
          <a:p>
            <a:r>
              <a:rPr lang="ru-RU" dirty="0" smtClean="0"/>
              <a:t>Событие можно назвать достоверным, если в результате испытания оно обязательно произойдет</a:t>
            </a:r>
            <a:endParaRPr lang="ru-RU" dirty="0"/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Виды случайных событий</a:t>
            </a:r>
            <a:endParaRPr lang="ru-RU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dirty="0" smtClean="0"/>
              <a:t>Невозможные случайные события</a:t>
            </a:r>
          </a:p>
          <a:p>
            <a:endParaRPr lang="ru-RU" dirty="0" smtClean="0"/>
          </a:p>
          <a:p>
            <a:r>
              <a:rPr lang="ru-RU" dirty="0" smtClean="0"/>
              <a:t>Событие называется невозможным, если в результате испытания оно никогда не произойдет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11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545975" y="1620000"/>
            <a:ext cx="1746000" cy="105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1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броске игральной кости выпало число, не превышающее 6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3296339" y="1620000"/>
            <a:ext cx="1746000" cy="105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подбрасывании монеты выпадает либо орел, либо решка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5879289" y="1620000"/>
            <a:ext cx="1746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стократном подбрасывании монеты решка выпала не более 100 раз</a:t>
            </a: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достоверных случайных событий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9" name="Google Shape;389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Виды случайных событий</a:t>
            </a:r>
            <a:endParaRPr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505" y="2783836"/>
            <a:ext cx="860068" cy="8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oogle Shape;98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339" y="2743015"/>
            <a:ext cx="1118148" cy="8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6603" y="3668477"/>
            <a:ext cx="1287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Кость бы покрасивее </a:t>
            </a:r>
            <a:r>
              <a:rPr lang="ru-RU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)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Виды случайных событий</a:t>
            </a:r>
            <a:endParaRPr lang="ru-RU" dirty="0"/>
          </a:p>
        </p:txBody>
      </p:sp>
      <p:sp>
        <p:nvSpPr>
          <p:cNvPr id="5" name="Google Shape;384;p53"/>
          <p:cNvSpPr txBox="1"/>
          <p:nvPr/>
        </p:nvSpPr>
        <p:spPr>
          <a:xfrm>
            <a:off x="545975" y="1620000"/>
            <a:ext cx="174600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1</a:t>
            </a:r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/>
              <a:t>При однократном подбрасывании двух игральных костей сумма выпавших чисел составила 15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385;p53"/>
          <p:cNvSpPr txBox="1"/>
          <p:nvPr/>
        </p:nvSpPr>
        <p:spPr>
          <a:xfrm>
            <a:off x="3296339" y="1620000"/>
            <a:ext cx="1746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88900" lvl="0">
              <a:lnSpc>
                <a:spcPct val="115000"/>
              </a:lnSpc>
              <a:spcBef>
                <a:spcPts val="800"/>
              </a:spcBef>
            </a:pPr>
            <a:r>
              <a:rPr lang="ru-RU" sz="1200" dirty="0"/>
              <a:t>При стократном подбрасывании монеты решка выпала 55 раз, а орел – 56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6;p53"/>
          <p:cNvSpPr txBox="1"/>
          <p:nvPr/>
        </p:nvSpPr>
        <p:spPr>
          <a:xfrm>
            <a:off x="5879289" y="1620000"/>
            <a:ext cx="174600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однократном подбрасывании трех игральных костей сумма выпавших чисел составила 2</a:t>
            </a: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387;p53"/>
          <p:cNvSpPr txBox="1">
            <a:spLocks/>
          </p:cNvSpPr>
          <p:nvPr/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невозможных случайных событий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40" y="3734828"/>
            <a:ext cx="56488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5198" y="3287153"/>
            <a:ext cx="53816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0241" y="3287153"/>
            <a:ext cx="53816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1563" y="3280803"/>
            <a:ext cx="53816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5925" y="3728476"/>
            <a:ext cx="56488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435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Вероятность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68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Вероятность</a:t>
            </a:r>
            <a:endParaRPr lang="ru-RU" dirty="0"/>
          </a:p>
        </p:txBody>
      </p:sp>
      <p:sp>
        <p:nvSpPr>
          <p:cNvPr id="3" name="Google Shape;384;p53"/>
          <p:cNvSpPr txBox="1"/>
          <p:nvPr/>
        </p:nvSpPr>
        <p:spPr>
          <a:xfrm>
            <a:off x="545975" y="1620000"/>
            <a:ext cx="1746000" cy="105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Относительная частота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Экспериментальная характеристика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385;p53"/>
          <p:cNvSpPr txBox="1"/>
          <p:nvPr/>
        </p:nvSpPr>
        <p:spPr>
          <a:xfrm>
            <a:off x="3296339" y="1620000"/>
            <a:ext cx="1746000" cy="168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Статистическая вероятность</a:t>
            </a:r>
          </a:p>
          <a:p>
            <a:pPr marR="88900">
              <a:lnSpc>
                <a:spcPct val="115000"/>
              </a:lnSpc>
              <a:spcBef>
                <a:spcPts val="800"/>
              </a:spcBef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Экспериментальная характеристика</a:t>
            </a: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88900" lvl="0">
              <a:lnSpc>
                <a:spcPct val="115000"/>
              </a:lnSpc>
              <a:spcBef>
                <a:spcPts val="800"/>
              </a:spcBef>
            </a:pPr>
            <a:endParaRPr lang="en-US" sz="1200" i="1" dirty="0" smtClean="0">
              <a:solidFill>
                <a:schemeClr val="dk1"/>
              </a:solidFill>
              <a:latin typeface="Cambria Math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86;p53"/>
          <p:cNvSpPr txBox="1"/>
          <p:nvPr/>
        </p:nvSpPr>
        <p:spPr>
          <a:xfrm>
            <a:off x="5879289" y="1620000"/>
            <a:ext cx="1746000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Классическое определение вероятности</a:t>
            </a: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>
              <a:lnSpc>
                <a:spcPct val="115000"/>
              </a:lnSpc>
              <a:spcBef>
                <a:spcPts val="800"/>
              </a:spcBef>
            </a:pP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1435" y="2919404"/>
                <a:ext cx="1442433" cy="46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𝑃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(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𝐴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35" y="2919404"/>
                <a:ext cx="1442433" cy="4612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5220" y="2919404"/>
                <a:ext cx="1442433" cy="46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𝑃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(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𝐴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20" y="2919404"/>
                <a:ext cx="1442433" cy="4612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5392" y="2919404"/>
                <a:ext cx="1442433" cy="46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𝑃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(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𝐴</m:t>
                      </m:r>
                      <m:r>
                        <a:rPr lang="en-US" i="1" dirty="0">
                          <a:solidFill>
                            <a:schemeClr val="dk1"/>
                          </a:solidFill>
                          <a:latin typeface="Cambria Math"/>
                          <a:ea typeface="IBM Plex Sans"/>
                          <a:cs typeface="IBM Plex Sans"/>
                          <a:sym typeface="IBM Plex Sans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dk1"/>
                              </a:solidFill>
                              <a:latin typeface="Cambria Math"/>
                              <a:sym typeface="IBM Plex San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92" y="2919404"/>
                <a:ext cx="1442433" cy="4612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90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Относительная частота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7729" y="1795375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IBM Plex Sans" panose="020B0604020202020204" charset="0"/>
                <a:ea typeface="Roboto"/>
                <a:cs typeface="Roboto"/>
              </a:rPr>
              <a:t>W(A</a:t>
            </a: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) - относительная частота события A,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m - число появления события A,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n - общее число испытаний.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423247" y="1936606"/>
                <a:ext cx="2697341" cy="1146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sz="4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4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sz="4000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47" y="1936606"/>
                <a:ext cx="2697341" cy="1146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11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57"/>
            <a:ext cx="7064692" cy="5039543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Расчет </a:t>
            </a:r>
            <a:r>
              <a:rPr lang="ru-RU" dirty="0"/>
              <a:t>относительной частоты </a:t>
            </a:r>
            <a:r>
              <a:rPr lang="ru-RU" dirty="0" smtClean="0"/>
              <a:t>в </a:t>
            </a:r>
            <a:r>
              <a:rPr lang="en-US" dirty="0"/>
              <a:t>Python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75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573"/>
            <a:ext cx="8115301" cy="5024513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относительной частоты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5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" y="271406"/>
            <a:ext cx="5297467" cy="4803514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относительной частоты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0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Статистическая вероятность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8070" y="1996714"/>
            <a:ext cx="4572000" cy="1026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IBM Plex Sans" panose="020B0604020202020204" charset="0"/>
              </a:rPr>
              <a:t>При достаточно большом числе испытаний за статистическую вероятность принимают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</a:rPr>
              <a:t>относительную </a:t>
            </a:r>
            <a:r>
              <a:rPr lang="ru-RU" dirty="0">
                <a:solidFill>
                  <a:schemeClr val="tx1"/>
                </a:solidFill>
                <a:latin typeface="IBM Plex Sans" panose="020B0604020202020204" charset="0"/>
              </a:rPr>
              <a:t>частоту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37916" y="1870846"/>
                <a:ext cx="2519856" cy="1146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916" y="1870846"/>
                <a:ext cx="2519856" cy="1146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02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 урока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70560" y="632460"/>
            <a:ext cx="6766560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Что такое случайное событие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Статистическая вероятность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Классическое определение вероятности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Формулы комбинаторики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Виды случайных событий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Условная вероятность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Формула полной вероятности</a:t>
            </a:r>
          </a:p>
          <a:p>
            <a:pPr marL="285750" indent="-285750" eaLnBrk="1" hangingPunct="1">
              <a:lnSpc>
                <a:spcPts val="3138"/>
              </a:lnSpc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Формула Байеса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Классическое определение вероятности</a:t>
            </a:r>
            <a:endParaRPr lang="ru-RU" dirty="0"/>
          </a:p>
        </p:txBody>
      </p:sp>
      <p:sp>
        <p:nvSpPr>
          <p:cNvPr id="6" name="Google Shape;218;p42"/>
          <p:cNvSpPr txBox="1"/>
          <p:nvPr/>
        </p:nvSpPr>
        <p:spPr>
          <a:xfrm>
            <a:off x="352284" y="1545171"/>
            <a:ext cx="361677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dirty="0"/>
              <a:t>Вероятность события — это отношение числа элементарных исходов, благоприятствующих данному событию, к числу всех равновозможных исходов опыта, в котором оно может появиться</a:t>
            </a:r>
          </a:p>
        </p:txBody>
      </p:sp>
      <p:sp>
        <p:nvSpPr>
          <p:cNvPr id="8" name="Google Shape;221;p42"/>
          <p:cNvSpPr txBox="1"/>
          <p:nvPr/>
        </p:nvSpPr>
        <p:spPr>
          <a:xfrm>
            <a:off x="352284" y="731035"/>
            <a:ext cx="7920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000" dirty="0">
                <a:solidFill>
                  <a:schemeClr val="tx1"/>
                </a:solidFill>
              </a:rPr>
              <a:t>При условии, что  заранее известны все вероятные </a:t>
            </a:r>
            <a:r>
              <a:rPr lang="ru-RU" sz="1000" dirty="0" smtClean="0">
                <a:solidFill>
                  <a:schemeClr val="tx1"/>
                </a:solidFill>
              </a:rPr>
              <a:t>исходы</a:t>
            </a:r>
          </a:p>
          <a:p>
            <a:r>
              <a:rPr lang="ru-RU" sz="1000" dirty="0" smtClean="0">
                <a:solidFill>
                  <a:schemeClr val="tx1"/>
                </a:solidFill>
              </a:rPr>
              <a:t>и </a:t>
            </a:r>
            <a:r>
              <a:rPr lang="ru-RU" sz="1000" dirty="0">
                <a:solidFill>
                  <a:schemeClr val="tx1"/>
                </a:solidFill>
              </a:rPr>
              <a:t>они равновозможные можно воспользоваться</a:t>
            </a:r>
          </a:p>
          <a:p>
            <a:r>
              <a:rPr lang="ru-RU" sz="1000" dirty="0">
                <a:solidFill>
                  <a:schemeClr val="tx1"/>
                </a:solidFill>
              </a:rPr>
              <a:t>классическим определением вероятности: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521" y="1500955"/>
                <a:ext cx="2519856" cy="1146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1" y="1500955"/>
                <a:ext cx="2519856" cy="1146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98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5;p64"/>
          <p:cNvSpPr txBox="1">
            <a:spLocks/>
          </p:cNvSpPr>
          <p:nvPr/>
        </p:nvSpPr>
        <p:spPr>
          <a:xfrm>
            <a:off x="479898" y="12356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dirty="0" smtClean="0"/>
              <a:t>Комбинаторика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305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Комбинаторика</a:t>
            </a:r>
            <a:endParaRPr lang="ru-RU" dirty="0"/>
          </a:p>
        </p:txBody>
      </p:sp>
      <p:sp>
        <p:nvSpPr>
          <p:cNvPr id="6" name="Google Shape;416;p57"/>
          <p:cNvSpPr txBox="1"/>
          <p:nvPr/>
        </p:nvSpPr>
        <p:spPr>
          <a:xfrm>
            <a:off x="540000" y="2240288"/>
            <a:ext cx="2451000" cy="8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Сочетания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орядок не важен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417;p57"/>
          <p:cNvSpPr txBox="1"/>
          <p:nvPr/>
        </p:nvSpPr>
        <p:spPr>
          <a:xfrm>
            <a:off x="6161750" y="2240288"/>
            <a:ext cx="2451000" cy="8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Перестановка</a:t>
            </a: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Прядок важен</a:t>
            </a: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Усаствуют все элементы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419;p57"/>
          <p:cNvSpPr txBox="1"/>
          <p:nvPr/>
        </p:nvSpPr>
        <p:spPr>
          <a:xfrm>
            <a:off x="3350875" y="2240288"/>
            <a:ext cx="2451000" cy="8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Размещение</a:t>
            </a: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Порядок важен</a:t>
            </a: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Участвуют не все элементы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Google Shape;421;p57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" name="Google Shape;422;p57"/>
          <p:cNvSpPr/>
          <p:nvPr/>
        </p:nvSpPr>
        <p:spPr>
          <a:xfrm>
            <a:off x="3350888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" name="Google Shape;423;p57"/>
          <p:cNvSpPr/>
          <p:nvPr/>
        </p:nvSpPr>
        <p:spPr>
          <a:xfrm>
            <a:off x="616175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5126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Сочетание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3640" y="122432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Сочетание - набор, состоящий из k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 элементов, выбранных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IBM Plex Sans" panose="020B0604020202020204" charset="0"/>
                <a:ea typeface="Roboto"/>
                <a:cs typeface="Roboto"/>
              </a:rPr>
              <a:t> </a:t>
            </a: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из множества, содержащего n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 различных элементов.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5425" y="1144460"/>
            <a:ext cx="3067050" cy="255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8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Перестановки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1820" y="1269201"/>
            <a:ext cx="4572000" cy="84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Перестановки - комбинации из </a:t>
            </a:r>
            <a:r>
              <a:rPr lang="ru-RU" sz="2000" dirty="0">
                <a:latin typeface="IBM Plex Sans" panose="020B0604020202020204" charset="0"/>
                <a:ea typeface="Roboto"/>
                <a:cs typeface="Roboto"/>
              </a:rPr>
              <a:t>n</a:t>
            </a: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 элементов, 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отличающиеся их порядком.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2414" y="1269201"/>
            <a:ext cx="1669124" cy="265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63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Размещение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8259" y="1369940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Размещения из </a:t>
            </a:r>
            <a:r>
              <a:rPr lang="en-US" dirty="0">
                <a:latin typeface="IBM Plex Sans" panose="020B0604020202020204" charset="0"/>
                <a:ea typeface="Roboto"/>
                <a:cs typeface="Roboto"/>
              </a:rPr>
              <a:t>k</a:t>
            </a: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 элементов, 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выбранных из множества n – </a:t>
            </a:r>
            <a:endParaRPr lang="en-US" dirty="0">
              <a:latin typeface="IBM Plex Sans" panose="020B0604020202020204" charset="0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604020202020204" charset="0"/>
                <a:ea typeface="Roboto"/>
                <a:cs typeface="Roboto"/>
              </a:rPr>
              <a:t>это такие комбинации, которые отличаются либо самими элементами, либо порядком их расположения</a:t>
            </a:r>
            <a:r>
              <a:rPr lang="ru-RU" dirty="0">
                <a:ea typeface="Roboto"/>
                <a:cs typeface="Roboto"/>
              </a:rPr>
              <a:t>.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1228" y="1005528"/>
            <a:ext cx="2236473" cy="121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6412" y="2562557"/>
            <a:ext cx="1686805" cy="106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561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Комбинаторика</a:t>
            </a:r>
            <a:endParaRPr lang="ru-RU" dirty="0"/>
          </a:p>
        </p:txBody>
      </p:sp>
      <p:sp>
        <p:nvSpPr>
          <p:cNvPr id="5" name="Google Shape;416;p57"/>
          <p:cNvSpPr txBox="1"/>
          <p:nvPr/>
        </p:nvSpPr>
        <p:spPr>
          <a:xfrm>
            <a:off x="540000" y="2240288"/>
            <a:ext cx="2451000" cy="52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Сочетание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417;p57"/>
          <p:cNvSpPr txBox="1"/>
          <p:nvPr/>
        </p:nvSpPr>
        <p:spPr>
          <a:xfrm>
            <a:off x="6161750" y="2240288"/>
            <a:ext cx="24510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Перестановка</a:t>
            </a:r>
          </a:p>
        </p:txBody>
      </p:sp>
      <p:sp>
        <p:nvSpPr>
          <p:cNvPr id="7" name="Google Shape;419;p57"/>
          <p:cNvSpPr txBox="1"/>
          <p:nvPr/>
        </p:nvSpPr>
        <p:spPr>
          <a:xfrm>
            <a:off x="3350875" y="2240288"/>
            <a:ext cx="24510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Размещение</a:t>
            </a:r>
          </a:p>
        </p:txBody>
      </p:sp>
      <p:sp>
        <p:nvSpPr>
          <p:cNvPr id="8" name="Google Shape;421;p57"/>
          <p:cNvSpPr/>
          <p:nvPr/>
        </p:nvSpPr>
        <p:spPr>
          <a:xfrm>
            <a:off x="54000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" name="Google Shape;422;p57"/>
          <p:cNvSpPr/>
          <p:nvPr/>
        </p:nvSpPr>
        <p:spPr>
          <a:xfrm>
            <a:off x="3350888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" name="Google Shape;423;p57"/>
          <p:cNvSpPr/>
          <p:nvPr/>
        </p:nvSpPr>
        <p:spPr>
          <a:xfrm>
            <a:off x="6161750" y="1800000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" y="2475155"/>
            <a:ext cx="2049780" cy="10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3214" y="2567322"/>
            <a:ext cx="2135506" cy="8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286501" y="2811217"/>
                <a:ext cx="12926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</a:rPr>
                        <m:t>!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1" y="2811217"/>
                <a:ext cx="1292634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9288" y="3425600"/>
            <a:ext cx="759052" cy="41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92348" y="4023355"/>
            <a:ext cx="572496" cy="36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03150" y="3425830"/>
            <a:ext cx="459336" cy="73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3520" y="3533680"/>
            <a:ext cx="857100" cy="71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Google Shape;387;p53"/>
          <p:cNvSpPr txBox="1">
            <a:spLocks/>
          </p:cNvSpPr>
          <p:nvPr/>
        </p:nvSpPr>
        <p:spPr>
          <a:xfrm>
            <a:off x="548750" y="1022764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Формулы комбинаторики </a:t>
            </a: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1712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463800" y="134613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ru-RU" dirty="0" smtClean="0"/>
              <a:t>Определить сочетания, размещения или перестановки используются для решения этой задачи.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 Сколькими </a:t>
            </a:r>
            <a:r>
              <a:rPr lang="ru-RU" dirty="0"/>
              <a:t>способами можно выбрать из колоды, состоящей из 36 карт, 4 карты? </a:t>
            </a:r>
            <a:br>
              <a:rPr lang="ru-RU" dirty="0"/>
            </a:br>
            <a:endParaRPr lang="ru-RU" dirty="0"/>
          </a:p>
        </p:txBody>
      </p:sp>
      <p:pic>
        <p:nvPicPr>
          <p:cNvPr id="4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5241303" y="3702507"/>
            <a:ext cx="775350" cy="1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Комбинаторика в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572"/>
            <a:ext cx="9144000" cy="3435795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775" y="3954367"/>
            <a:ext cx="8333105" cy="98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8751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36" y="69810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540295" y="3321045"/>
            <a:ext cx="775350" cy="1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5;p69"/>
          <p:cNvSpPr txBox="1">
            <a:spLocks/>
          </p:cNvSpPr>
          <p:nvPr/>
        </p:nvSpPr>
        <p:spPr>
          <a:xfrm>
            <a:off x="439812" y="1427812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2400" dirty="0" smtClean="0">
                <a:solidFill>
                  <a:schemeClr val="bg1"/>
                </a:solidFill>
                <a:latin typeface="IBM Plex Sans" panose="020B0604020202020204" charset="0"/>
              </a:rPr>
              <a:t>Определить сочетания, размещения или перестановки используются для решения этой задачи.</a:t>
            </a:r>
          </a:p>
          <a:p>
            <a:pPr algn="ctr">
              <a:spcBef>
                <a:spcPct val="50000"/>
              </a:spcBef>
            </a:pPr>
            <a:r>
              <a:rPr lang="ru-RU" sz="2400" dirty="0" smtClean="0">
                <a:solidFill>
                  <a:schemeClr val="bg1"/>
                </a:solidFill>
                <a:latin typeface="IBM Plex Sans" panose="020B0604020202020204" charset="0"/>
              </a:rPr>
              <a:t> 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магазине 20 покупателей. Сколькими способами они могут образовать очередь из 5 человек?</a:t>
            </a:r>
          </a:p>
          <a:p>
            <a:pPr algn="ctr">
              <a:spcBef>
                <a:spcPct val="50000"/>
              </a:spcBef>
            </a:pPr>
            <a:endParaRPr lang="ru-RU" sz="2400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stCxn id="265" idx="4"/>
            <a:endCxn id="266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48"/>
          <p:cNvCxnSpPr>
            <a:stCxn id="266" idx="4"/>
            <a:endCxn id="268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stCxn id="268" idx="4"/>
            <a:endCxn id="270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983778" y="1453201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/>
              <a:t>Расчет вероятности случайных событий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48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/>
              <a:t>Дискретные распределения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951975" y="309426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Разведочный анализ (</a:t>
            </a:r>
            <a:r>
              <a:rPr lang="en-US" b="1" dirty="0" smtClean="0"/>
              <a:t>EDA)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й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</a:t>
            </a:r>
            <a:r>
              <a:rPr lang="ru" dirty="0" smtClean="0"/>
              <a:t>курса</a:t>
            </a:r>
            <a:endParaRPr dirty="0"/>
          </a:p>
        </p:txBody>
      </p:sp>
      <p:cxnSp>
        <p:nvCxnSpPr>
          <p:cNvPr id="277" name="Google Shape;277;p48"/>
          <p:cNvCxnSpPr>
            <a:stCxn id="278" idx="4"/>
            <a:endCxn id="27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8"/>
          <p:cNvCxnSpPr>
            <a:stCxn id="281" idx="4"/>
            <a:endCxn id="28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Сегдняшний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8" name="Google Shape;288;p48"/>
          <p:cNvCxnSpPr>
            <a:stCxn id="289" idx="4"/>
            <a:endCxn id="29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>
            <a:stCxn id="290" idx="4"/>
            <a:endCxn id="29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8"/>
          <p:cNvCxnSpPr>
            <a:stCxn id="292" idx="4"/>
            <a:endCxn id="29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9" name="Google Shape;299;p48"/>
          <p:cNvCxnSpPr>
            <a:stCxn id="300" idx="4"/>
            <a:endCxn id="30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8"/>
          <p:cNvCxnSpPr>
            <a:stCxn id="301" idx="4"/>
            <a:endCxn id="30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8"/>
          <p:cNvCxnSpPr>
            <a:stCxn id="303" idx="4"/>
            <a:endCxn id="30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984787" y="396694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Непрерывная случайная величина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й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3098201" y="1458743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Тестирование гипотез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3128480" y="2306531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Сравнение долей. Построение доверительного интервала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3120899" y="3204273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Непараметрические тесты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й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3126955" y="3980013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Корреляционный анализ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5210270" y="1453201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5247434" y="1453201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Регрессионный анализ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й </a:t>
            </a: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5229268" y="229547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b="1" dirty="0" smtClean="0"/>
              <a:t>Дисперсионный анализ</a:t>
            </a:r>
            <a:r>
              <a:rPr lang="ru" dirty="0" smtClean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Комбинаторика в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17220"/>
            <a:ext cx="8926801" cy="35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7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0580" y="1476435"/>
            <a:ext cx="72999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solidFill>
                  <a:schemeClr val="bg1"/>
                </a:solidFill>
                <a:latin typeface="IBM Plex Sans" panose="020B0604020202020204" charset="0"/>
              </a:rPr>
              <a:t>Определить сочетания, размещения или перестановки используются для решения этой </a:t>
            </a:r>
            <a:r>
              <a:rPr lang="ru-RU" sz="2400" dirty="0" smtClean="0">
                <a:solidFill>
                  <a:schemeClr val="bg1"/>
                </a:solidFill>
                <a:latin typeface="IBM Plex Sans" panose="020B0604020202020204" charset="0"/>
              </a:rPr>
              <a:t>задачи</a:t>
            </a:r>
            <a:r>
              <a:rPr lang="en-US" sz="2400" dirty="0" smtClean="0">
                <a:solidFill>
                  <a:schemeClr val="bg1"/>
                </a:solidFill>
                <a:latin typeface="IBM Plex Sans" panose="020B0604020202020204" charset="0"/>
              </a:rPr>
              <a:t>. </a:t>
            </a:r>
            <a:endParaRPr lang="ru-RU" sz="2400" dirty="0" smtClean="0">
              <a:solidFill>
                <a:schemeClr val="bg1"/>
              </a:solidFill>
              <a:latin typeface="IBM Plex Sans" panose="020B0604020202020204" charset="0"/>
            </a:endParaRPr>
          </a:p>
          <a:p>
            <a:pPr algn="ctr">
              <a:spcBef>
                <a:spcPct val="50000"/>
              </a:spcBef>
            </a:pPr>
            <a:r>
              <a:rPr lang="ru-RU" sz="2400" dirty="0" smtClean="0">
                <a:solidFill>
                  <a:schemeClr val="bg1"/>
                </a:solidFill>
              </a:rPr>
              <a:t>Сколькими </a:t>
            </a:r>
            <a:r>
              <a:rPr lang="ru-RU" sz="2400" dirty="0">
                <a:solidFill>
                  <a:schemeClr val="bg1"/>
                </a:solidFill>
              </a:rPr>
              <a:t>способами 5 покупателей могут образовать очередь?</a:t>
            </a:r>
          </a:p>
        </p:txBody>
      </p:sp>
      <p:pic>
        <p:nvPicPr>
          <p:cNvPr id="3" name="Google Shape;43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1">
            <a:off x="6049022" y="3778707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58948">
            <a:off x="5346244" y="393302"/>
            <a:ext cx="694430" cy="694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504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6" y="0"/>
            <a:ext cx="7890387" cy="5143500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Комбинаторика в </a:t>
            </a:r>
            <a:r>
              <a:rPr lang="en-US" dirty="0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007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Google Shape;394;p5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63800" y="1282860"/>
                <a:ext cx="8064000" cy="324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ru-RU" dirty="0" smtClean="0"/>
                  <a:t>Из колоды, состоящей из 36 карт, случайным образом выбраны 5. Сколькими способами можно выбрать эти карты так, чтобы  среди них оказалось  2 туза?</a:t>
                </a:r>
              </a:p>
              <a:p>
                <a:pPr lvl="0">
                  <a:lnSpc>
                    <a:spcPct val="115000"/>
                  </a:lnSpc>
                </a:pPr>
                <a:endParaRPr lang="ru-RU" dirty="0"/>
              </a:p>
              <a:p>
                <a:pPr lvl="0">
                  <a:lnSpc>
                    <a:spcPct val="115000"/>
                  </a:lnSpc>
                </a:pPr>
                <a:r>
                  <a:rPr lang="ru-RU" dirty="0" smtClean="0"/>
                  <a:t>1) Берем подмножество тузов</a:t>
                </a:r>
                <a:endParaRPr lang="ru-RU" i="1" dirty="0" smtClean="0">
                  <a:latin typeface="Cambria Math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1400" b="0" i="1" smtClean="0">
                            <a:latin typeface="Cambria Math"/>
                          </a:rPr>
                          <m:t>4!</m:t>
                        </m:r>
                      </m:num>
                      <m:den>
                        <m:r>
                          <a:rPr lang="ru-RU" sz="1400" b="0" i="1" smtClean="0">
                            <a:latin typeface="Cambria Math"/>
                          </a:rPr>
                          <m:t>2!</m:t>
                        </m:r>
                        <m:d>
                          <m:dPr>
                            <m:ctrlPr>
                              <a:rPr lang="ru-RU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ru-RU" sz="1400" b="0" i="1" smtClean="0">
                                <a:latin typeface="Cambria Math"/>
                              </a:rPr>
                              <m:t>4−2</m:t>
                            </m:r>
                          </m:e>
                        </m:d>
                        <m:r>
                          <a:rPr lang="ru-RU" sz="1400" b="0" i="1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ru-RU" sz="1400" b="0" i="1" smtClean="0">
                        <a:latin typeface="Cambria Math"/>
                      </a:rPr>
                      <m:t>=6</m:t>
                    </m:r>
                  </m:oMath>
                </a14:m>
                <a:r>
                  <a:rPr lang="ru-RU" sz="1400" b="0" dirty="0" smtClean="0"/>
                  <a:t>  </a:t>
                </a:r>
                <a:r>
                  <a:rPr lang="ru-RU" b="0" dirty="0" smtClean="0"/>
                  <a:t>сочетаний из 2 тузов</a:t>
                </a:r>
              </a:p>
              <a:p>
                <a:pPr lvl="0">
                  <a:lnSpc>
                    <a:spcPct val="115000"/>
                  </a:lnSpc>
                </a:pPr>
                <a:endParaRPr lang="ru-RU" b="0" dirty="0" smtClean="0"/>
              </a:p>
              <a:p>
                <a:pPr lvl="0">
                  <a:lnSpc>
                    <a:spcPct val="115000"/>
                  </a:lnSpc>
                </a:pPr>
                <a:r>
                  <a:rPr lang="ru-RU" dirty="0" smtClean="0"/>
                  <a:t>2) Берем подмножество без тузов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1400" b="0" i="1" smtClean="0">
                            <a:latin typeface="Cambria Math"/>
                          </a:rPr>
                          <m:t>32!</m:t>
                        </m:r>
                      </m:num>
                      <m:den>
                        <m:r>
                          <a:rPr lang="ru-RU" sz="1400" b="0" i="1" smtClean="0">
                            <a:latin typeface="Cambria Math"/>
                          </a:rPr>
                          <m:t>3!</m:t>
                        </m:r>
                        <m:d>
                          <m:dPr>
                            <m:ctrlPr>
                              <a:rPr lang="ru-RU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ru-RU" sz="1400" b="0" i="1" smtClean="0">
                                <a:latin typeface="Cambria Math"/>
                              </a:rPr>
                              <m:t>32−3</m:t>
                            </m:r>
                          </m:e>
                        </m:d>
                        <m:r>
                          <a:rPr lang="ru-RU" sz="1400" b="0" i="1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ru-RU" sz="1400" b="0" i="1" smtClean="0">
                        <a:latin typeface="Cambria Math"/>
                      </a:rPr>
                      <m:t>=4960</m:t>
                    </m:r>
                  </m:oMath>
                </a14:m>
                <a:r>
                  <a:rPr lang="ru-RU" sz="1400" dirty="0" smtClean="0"/>
                  <a:t>    </a:t>
                </a:r>
                <a:r>
                  <a:rPr lang="en-US" i="0" dirty="0" smtClean="0">
                    <a:latin typeface="IBM Plex Sans" panose="020B0604020202020204" charset="0"/>
                  </a:rPr>
                  <a:t>c</a:t>
                </a:r>
                <a:r>
                  <a:rPr lang="ru-RU" i="0" dirty="0" smtClean="0">
                    <a:latin typeface="IBM Plex Sans" panose="020B0604020202020204" charset="0"/>
                  </a:rPr>
                  <a:t>очений из 3 </a:t>
                </a:r>
                <a:r>
                  <a:rPr lang="ru-RU" i="0" dirty="0" err="1" smtClean="0">
                    <a:latin typeface="IBM Plex Sans" panose="020B0604020202020204" charset="0"/>
                  </a:rPr>
                  <a:t>нетузов</a:t>
                </a:r>
                <a:endParaRPr lang="ru-RU" dirty="0">
                  <a:latin typeface="IBM Plex Sans" panose="020B0604020202020204" charset="0"/>
                </a:endParaRPr>
              </a:p>
              <a:p>
                <a:pPr lvl="0">
                  <a:lnSpc>
                    <a:spcPct val="115000"/>
                  </a:lnSpc>
                </a:pPr>
                <a:endParaRPr lang="ru-RU" dirty="0" smtClean="0">
                  <a:latin typeface="IBM Plex Sans" panose="020B0604020202020204" charset="0"/>
                </a:endParaRPr>
              </a:p>
              <a:p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С </m:t>
                    </m:r>
                    <m:r>
                      <a:rPr lang="en-US" i="1" dirty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4960</a:t>
                </a:r>
                <a:r>
                  <a:rPr lang="ru-RU" dirty="0" smtClean="0"/>
                  <a:t> * 6</a:t>
                </a:r>
                <a:r>
                  <a:rPr lang="en-US" dirty="0" smtClean="0"/>
                  <a:t> </a:t>
                </a:r>
                <a:r>
                  <a:rPr lang="en-US" dirty="0"/>
                  <a:t>=29 760 </a:t>
                </a:r>
                <a:r>
                  <a:rPr lang="ru-RU" dirty="0" smtClean="0"/>
                  <a:t>сочетаний из 5 карт, где 2 туза</a:t>
                </a:r>
              </a:p>
              <a:p>
                <a:endParaRPr lang="ru-RU" dirty="0"/>
              </a:p>
              <a:p>
                <a:pPr lvl="0">
                  <a:lnSpc>
                    <a:spcPct val="115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394" name="Google Shape;394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3800" y="1282860"/>
                <a:ext cx="8064000" cy="3240000"/>
              </a:xfrm>
              <a:prstGeom prst="rect">
                <a:avLst/>
              </a:prstGeom>
              <a:blipFill rotWithShape="1">
                <a:blip r:embed="rId3"/>
                <a:stretch>
                  <a:fillRect l="-1134" t="-9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Расчет возможных комбинаций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Пример решения задачи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10" y="1517209"/>
            <a:ext cx="3272790" cy="348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" dirty="0">
                <a:solidFill>
                  <a:schemeClr val="dk1"/>
                </a:solidFill>
              </a:rPr>
              <a:t>Расчет вероятности с помощью комбинаторики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Из </a:t>
                </a:r>
                <a:r>
                  <a:rPr lang="ru-RU" dirty="0"/>
                  <a:t>колоды 36 карт случайным образом берут 5 </a:t>
                </a:r>
                <a:r>
                  <a:rPr lang="ru-RU" dirty="0" smtClean="0"/>
                  <a:t>карт. Найти </a:t>
                </a:r>
                <a:r>
                  <a:rPr lang="ru-RU" dirty="0"/>
                  <a:t>вероятность того, среди 5 карт будет 2 </a:t>
                </a:r>
                <a:r>
                  <a:rPr lang="ru-RU" dirty="0" smtClean="0"/>
                  <a:t>туза.</a:t>
                </a:r>
              </a:p>
              <a:p>
                <a:endParaRPr lang="ru-RU" sz="1050" dirty="0" smtClean="0">
                  <a:solidFill>
                    <a:schemeClr val="tx1"/>
                  </a:solidFill>
                </a:endParaRPr>
              </a:p>
              <a:p>
                <a:r>
                  <a:rPr lang="ru-RU" sz="1050" dirty="0" smtClean="0">
                    <a:solidFill>
                      <a:schemeClr val="tx1"/>
                    </a:solidFill>
                  </a:rPr>
                  <a:t>Р </a:t>
                </a:r>
                <a:r>
                  <a:rPr lang="ru-RU" sz="1050" dirty="0">
                    <a:solidFill>
                      <a:schemeClr val="tx1"/>
                    </a:solidFill>
                  </a:rPr>
                  <a:t>=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dirty="0">
                            <a:solidFill>
                              <a:schemeClr val="tx1"/>
                            </a:solidFill>
                          </a:rPr>
                          <m:t>число исходов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ru-RU" dirty="0">
                            <a:solidFill>
                              <a:schemeClr val="tx1"/>
                            </a:solidFill>
                          </a:rPr>
                          <m:t> благоприятствующих событию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dirty="0">
                            <a:solidFill>
                              <a:schemeClr val="tx1"/>
                            </a:solidFill>
                          </a:rPr>
                          <m:t>общее число исходов </m:t>
                        </m:r>
                      </m:den>
                    </m:f>
                  </m:oMath>
                </a14:m>
                <a:r>
                  <a:rPr lang="ru-RU" sz="1000" dirty="0"/>
                  <a:t> </a:t>
                </a:r>
                <a:endParaRPr lang="ru-RU" sz="900" b="1" dirty="0"/>
              </a:p>
              <a:p>
                <a:endParaRPr lang="ru-RU" dirty="0" smtClean="0"/>
              </a:p>
              <a:p>
                <a:r>
                  <a:rPr lang="ru-RU" dirty="0" smtClean="0"/>
                  <a:t>Число благоприятствующих исходов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/>
                      </a:rPr>
                      <m:t>С=</m:t>
                    </m:r>
                    <m:r>
                      <m:rPr>
                        <m:nor/>
                      </m:rPr>
                      <a:rPr lang="en-US" dirty="0"/>
                      <m:t>29 760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pPr>
                  <a:spcBef>
                    <a:spcPct val="50000"/>
                  </a:spcBef>
                </a:pPr>
                <a:r>
                  <a:rPr lang="ru-RU" dirty="0"/>
                  <a:t>Р= 29760 / 376992 = 0,0789</a:t>
                </a:r>
              </a:p>
              <a:p>
                <a:pPr>
                  <a:spcBef>
                    <a:spcPct val="50000"/>
                  </a:spcBef>
                </a:pPr>
                <a:r>
                  <a:rPr lang="ru-RU" dirty="0">
                    <a:solidFill>
                      <a:schemeClr val="tx1"/>
                    </a:solidFill>
                  </a:rPr>
                  <a:t>Ответ: </a:t>
                </a:r>
                <a:r>
                  <a:rPr lang="ru-RU" dirty="0"/>
                  <a:t>вероятность взять 5 карт с 2 тузами  0,0789  или около 8%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 решения задачи</a:t>
            </a:r>
            <a:endParaRPr lang="ru-RU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" y="2429305"/>
            <a:ext cx="4675188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891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Зависимые и независимые события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0000" y="1260000"/>
                <a:ext cx="3887220" cy="3240000"/>
              </a:xfrm>
            </p:spPr>
            <p:txBody>
              <a:bodyPr/>
              <a:lstStyle/>
              <a:p>
                <a:pPr>
                  <a:lnSpc>
                    <a:spcPts val="1500"/>
                  </a:lnSpc>
                </a:pPr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Независимые события</a:t>
                </a:r>
              </a:p>
              <a:p>
                <a:pPr>
                  <a:lnSpc>
                    <a:spcPts val="1500"/>
                  </a:lnSpc>
                </a:pPr>
                <a:endParaRPr lang="ru-RU" dirty="0" smtClean="0">
                  <a:solidFill>
                    <a:schemeClr val="tx1"/>
                  </a:solidFill>
                  <a:latin typeface="IBM Plex Sans" panose="020B0604020202020204" charset="0"/>
                </a:endParaRPr>
              </a:p>
              <a:p>
                <a:pPr>
                  <a:lnSpc>
                    <a:spcPts val="1500"/>
                  </a:lnSpc>
                </a:pPr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появление 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одного </a:t>
                </a:r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не 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влияет на появление другого</a:t>
                </a:r>
                <a:r>
                  <a:rPr lang="ru-RU" sz="1400" dirty="0">
                    <a:solidFill>
                      <a:schemeClr val="tx1"/>
                    </a:solidFill>
                    <a:latin typeface="IBM Plex Sans" panose="020B0604020202020204" charset="0"/>
                  </a:rPr>
                  <a:t>. </a:t>
                </a:r>
                <a:endParaRPr lang="ru-RU" sz="1400" dirty="0" smtClean="0">
                  <a:solidFill>
                    <a:schemeClr val="tx1"/>
                  </a:solidFill>
                  <a:latin typeface="IBM Plex Sans" panose="020B0604020202020204" charset="0"/>
                </a:endParaRPr>
              </a:p>
              <a:p>
                <a:pPr>
                  <a:lnSpc>
                    <a:spcPts val="1500"/>
                  </a:lnSpc>
                </a:pPr>
                <a:endParaRPr lang="en-US" sz="1400" dirty="0">
                  <a:solidFill>
                    <a:schemeClr val="tx1"/>
                  </a:solidFill>
                  <a:latin typeface="IBM Plex Sans" panose="020B0604020202020204" charset="0"/>
                </a:endParaRPr>
              </a:p>
              <a:p>
                <a:pPr>
                  <a:lnSpc>
                    <a:spcPts val="1500"/>
                  </a:lnSpc>
                </a:pP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Вероятность </a:t>
                </a:r>
                <a:r>
                  <a:rPr lang="ru-RU" b="1" dirty="0">
                    <a:solidFill>
                      <a:schemeClr val="tx1"/>
                    </a:solidFill>
                    <a:latin typeface="IBM Plex Sans" panose="020B0604020202020204" charset="0"/>
                  </a:rPr>
                  <a:t>одновременного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 появления двух независимых событий </a:t>
                </a:r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:</a:t>
                </a:r>
                <a:endParaRPr lang="en-US" dirty="0">
                  <a:solidFill>
                    <a:schemeClr val="tx1"/>
                  </a:solidFill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  <a:spcBef>
                    <a:spcPts val="2400"/>
                  </a:spcBef>
                </a:pPr>
                <a:r>
                  <a:rPr lang="en-US" dirty="0">
                    <a:latin typeface="Roboto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𝑃</m:t>
                    </m:r>
                    <m:r>
                      <a:rPr lang="en-US" sz="1400" i="1" dirty="0" smtClean="0">
                        <a:latin typeface="Cambria Math"/>
                      </a:rPr>
                      <m:t>(</m:t>
                    </m:r>
                    <m:r>
                      <a:rPr lang="en-US" sz="1400" i="1" dirty="0" smtClean="0">
                        <a:latin typeface="Cambria Math"/>
                      </a:rPr>
                      <m:t>𝐴𝐵</m:t>
                    </m:r>
                    <m:r>
                      <a:rPr lang="en-US" sz="1400" i="1" dirty="0" smtClean="0">
                        <a:latin typeface="Cambria Math"/>
                      </a:rPr>
                      <m:t>) = </m:t>
                    </m:r>
                    <m:r>
                      <a:rPr lang="en-US" sz="1400" i="1" dirty="0" smtClean="0">
                        <a:latin typeface="Cambria Math"/>
                      </a:rPr>
                      <m:t>𝑃</m:t>
                    </m:r>
                    <m:r>
                      <a:rPr lang="en-US" sz="1400" i="1" dirty="0" smtClean="0">
                        <a:latin typeface="Cambria Math"/>
                      </a:rPr>
                      <m:t>(</m:t>
                    </m:r>
                    <m:r>
                      <a:rPr lang="en-US" sz="1400" i="1" dirty="0" smtClean="0">
                        <a:latin typeface="Cambria Math"/>
                      </a:rPr>
                      <m:t>𝐴</m:t>
                    </m:r>
                    <m:r>
                      <a:rPr lang="en-US" sz="1400" i="1" dirty="0" smtClean="0">
                        <a:latin typeface="Cambria Math"/>
                      </a:rPr>
                      <m:t>) ∗ </m:t>
                    </m:r>
                    <m:r>
                      <a:rPr lang="en-US" sz="1400" i="1" dirty="0" smtClean="0">
                        <a:latin typeface="Cambria Math"/>
                      </a:rPr>
                      <m:t>𝑃</m:t>
                    </m:r>
                    <m:r>
                      <a:rPr lang="en-US" sz="1400" i="1" dirty="0" smtClean="0">
                        <a:latin typeface="Cambria Math"/>
                      </a:rPr>
                      <m:t>(</m:t>
                    </m:r>
                    <m:r>
                      <a:rPr lang="en-US" sz="1400" i="1" dirty="0" smtClean="0">
                        <a:latin typeface="Cambria Math"/>
                      </a:rPr>
                      <m:t>𝐵</m:t>
                    </m:r>
                    <m:r>
                      <a:rPr lang="en-US" sz="1400" i="1" dirty="0" smtClean="0">
                        <a:latin typeface="Cambria Math"/>
                      </a:rPr>
                      <m:t>)</m:t>
                    </m:r>
                  </m:oMath>
                </a14:m>
                <a:endParaRPr lang="ru-RU" sz="1400" dirty="0">
                  <a:latin typeface="Roboto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0000" y="1260000"/>
                <a:ext cx="3887220" cy="3240000"/>
              </a:xfrm>
              <a:blipFill rotWithShape="1">
                <a:blip r:embed="rId2"/>
                <a:stretch>
                  <a:fillRect l="-2512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Виды случайных событий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одзаголовок 4"/>
              <p:cNvSpPr>
                <a:spLocks noGrp="1"/>
              </p:cNvSpPr>
              <p:nvPr>
                <p:ph type="subTitle" idx="3"/>
              </p:nvPr>
            </p:nvSpPr>
            <p:spPr/>
            <p:txBody>
              <a:bodyPr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Зависимые события</a:t>
                </a:r>
              </a:p>
              <a:p>
                <a:endParaRPr lang="ru-RU" dirty="0" smtClean="0">
                  <a:latin typeface="IBM Plex Sans" panose="020B0604020202020204" charset="0"/>
                </a:endParaRPr>
              </a:p>
              <a:p>
                <a:r>
                  <a:rPr lang="ru-RU" dirty="0" smtClean="0">
                    <a:latin typeface="IBM Plex Sans" panose="020B0604020202020204" charset="0"/>
                  </a:rPr>
                  <a:t>появление </a:t>
                </a:r>
                <a:r>
                  <a:rPr lang="ru-RU" dirty="0">
                    <a:latin typeface="IBM Plex Sans" panose="020B0604020202020204" charset="0"/>
                  </a:rPr>
                  <a:t>одного влияет на появление </a:t>
                </a:r>
                <a:r>
                  <a:rPr lang="ru-RU" dirty="0" smtClean="0">
                    <a:latin typeface="IBM Plex Sans" panose="020B0604020202020204" charset="0"/>
                  </a:rPr>
                  <a:t>другого.</a:t>
                </a:r>
              </a:p>
              <a:p>
                <a:endParaRPr lang="ru-RU" dirty="0">
                  <a:latin typeface="IBM Plex Sans" panose="020B0604020202020204" charset="0"/>
                </a:endParaRPr>
              </a:p>
              <a:p>
                <a:endParaRPr lang="ru-RU" dirty="0" smtClean="0"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ru-RU" dirty="0">
                    <a:latin typeface="IBM Plex Sans" panose="020B0604020202020204" charset="0"/>
                  </a:rPr>
                  <a:t>Вероятность </a:t>
                </a:r>
                <a:r>
                  <a:rPr lang="ru-RU" dirty="0" smtClean="0">
                    <a:latin typeface="IBM Plex Sans" panose="020B0604020202020204" charset="0"/>
                  </a:rPr>
                  <a:t>наступления </a:t>
                </a:r>
                <a:r>
                  <a:rPr lang="ru-RU" dirty="0">
                    <a:latin typeface="IBM Plex Sans" panose="020B0604020202020204" charset="0"/>
                  </a:rPr>
                  <a:t>двух зависимых </a:t>
                </a:r>
                <a:r>
                  <a:rPr lang="ru-RU" dirty="0" smtClean="0">
                    <a:latin typeface="IBM Plex Sans" panose="020B0604020202020204" charset="0"/>
                  </a:rPr>
                  <a:t>событий:</a:t>
                </a:r>
              </a:p>
              <a:p>
                <a:pPr>
                  <a:lnSpc>
                    <a:spcPct val="80000"/>
                  </a:lnSpc>
                </a:pPr>
                <a:endParaRPr lang="en-US" dirty="0"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 </m:t>
                      </m:r>
                      <m:r>
                        <a:rPr lang="en-US" sz="1800" i="1" dirty="0"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ru-RU" sz="1800" i="1" dirty="0" smtClean="0">
                  <a:latin typeface="Cambria Math"/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/>
                        </a:rPr>
                        <m:t>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ru-RU" i="1" dirty="0">
                          <a:latin typeface="Cambria Math"/>
                        </a:rPr>
                        <m:t>∗</m:t>
                      </m:r>
                      <m:r>
                        <a:rPr lang="en-US" i="1" dirty="0">
                          <a:latin typeface="Cambria Math"/>
                        </a:rPr>
                        <m:t>𝐵</m:t>
                      </m:r>
                      <m:r>
                        <a:rPr lang="en-US" i="1" dirty="0">
                          <a:latin typeface="Cambria Math"/>
                        </a:rPr>
                        <m:t>) =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en-US" i="1" dirty="0">
                          <a:latin typeface="Cambria Math"/>
                        </a:rPr>
                        <m:t>)∗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𝐵</m:t>
                      </m:r>
                      <m:r>
                        <a:rPr lang="en-US" i="1" dirty="0">
                          <a:latin typeface="Cambria Math"/>
                        </a:rPr>
                        <m:t>|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 smtClean="0"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</a:pPr>
                <a:endParaRPr lang="ru-RU" dirty="0"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</a:pPr>
                <a:endParaRPr lang="ru-RU" dirty="0">
                  <a:latin typeface="IBM Plex Sans" panose="020B0604020202020204" charset="0"/>
                </a:endParaRPr>
              </a:p>
              <a:p>
                <a:pPr>
                  <a:lnSpc>
                    <a:spcPts val="1500"/>
                  </a:lnSpc>
                </a:pPr>
                <a:r>
                  <a:rPr lang="ru-RU" dirty="0" smtClean="0">
                    <a:solidFill>
                      <a:schemeClr val="tx1"/>
                    </a:solidFill>
                    <a:latin typeface="IBM Plex Sans" panose="020B0604020202020204" charset="0"/>
                  </a:rPr>
                  <a:t>Выражение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604020202020204" charset="0"/>
                  </a:rPr>
                  <a:t>P(B|A)</a:t>
                </a:r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 означает вероятность наступления события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/>
                      </a:rPr>
                      <m:t>𝐵</m:t>
                    </m:r>
                    <m:r>
                      <a:rPr lang="ru-RU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при том, что событие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ru-RU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IBM Plex Sans" panose="020B0604020202020204" charset="0"/>
                  </a:rPr>
                  <a:t>уже наступило</a:t>
                </a:r>
                <a:endParaRPr lang="en-US" dirty="0">
                  <a:solidFill>
                    <a:schemeClr val="tx1"/>
                  </a:solidFill>
                  <a:latin typeface="IBM Plex Sans" panose="020B0604020202020204" charset="0"/>
                </a:endParaRPr>
              </a:p>
              <a:p>
                <a:pPr>
                  <a:lnSpc>
                    <a:spcPct val="80000"/>
                  </a:lnSpc>
                </a:pPr>
                <a:endParaRPr lang="en-US" sz="1800" dirty="0">
                  <a:latin typeface="IBM Plex Sans" panose="020B0604020202020204" charset="0"/>
                </a:endParaRPr>
              </a:p>
              <a:p>
                <a:endParaRPr lang="ru-RU" dirty="0">
                  <a:latin typeface="IBM Plex Sans" panose="020B0604020202020204" charset="0"/>
                </a:endParaRPr>
              </a:p>
            </p:txBody>
          </p:sp>
        </mc:Choice>
        <mc:Fallback xmlns="">
          <p:sp>
            <p:nvSpPr>
              <p:cNvPr id="5" name="Подзаголовок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blipFill rotWithShape="1">
                <a:blip r:embed="rId3"/>
                <a:stretch>
                  <a:fillRect l="-2536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9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Зависимые события.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 ящике лежат 3 фиолетовых и 2 черных шара. Найти вероятность, что подряд вытащат фиолетовый и черный шар.                                               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Вероятность вытащить первый фиолетовый  шар: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r>
                  <a:rPr lang="ru-RU" dirty="0" smtClean="0"/>
                  <a:t>Событие «вытащить» черный мяч имеет условие. </a:t>
                </a:r>
              </a:p>
              <a:p>
                <a:r>
                  <a:rPr lang="ru-RU" dirty="0" smtClean="0"/>
                  <a:t>Оно наступает после события «вытащить фиолетовый шар»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en-US" dirty="0" smtClean="0"/>
              </a:p>
              <a:p>
                <a:r>
                  <a:rPr lang="ru-RU" dirty="0" smtClean="0"/>
                  <a:t>Вероятность что подряд вытащат фиолетовый и черный шар</a:t>
                </a:r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𝐴</m:t>
                          </m:r>
                          <m:r>
                            <a:rPr lang="ru-RU" i="1" dirty="0">
                              <a:latin typeface="Cambria Math"/>
                            </a:rPr>
                            <m:t>∗</m:t>
                          </m:r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∗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ru-RU" b="0" i="1" dirty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ru-RU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0" i="1" dirty="0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ru-RU" b="0" i="1" dirty="0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ru-RU" b="0" i="1" dirty="0" smtClean="0">
                          <a:latin typeface="Cambria Math"/>
                        </a:rPr>
                        <m:t> ∗ </m:t>
                      </m:r>
                      <m:f>
                        <m:fPr>
                          <m:ctrlPr>
                            <a:rPr lang="ru-RU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b="0" i="1" dirty="0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b="0" i="1" dirty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ru-RU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0" i="1" dirty="0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ru-RU" b="0" i="1" dirty="0" smtClean="0">
                              <a:latin typeface="Cambria Math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ru-RU" dirty="0">
                  <a:latin typeface="Roboto"/>
                </a:endParaRPr>
              </a:p>
              <a:p>
                <a:endParaRPr lang="ru-RU" dirty="0" smtClean="0"/>
              </a:p>
              <a:p>
                <a:r>
                  <a:rPr lang="ru-RU" dirty="0" smtClean="0"/>
                  <a:t>                                                           </a:t>
                </a:r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 r="-908" b="-1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 решения задачи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65" y="1532262"/>
            <a:ext cx="1323975" cy="70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09" y="2636520"/>
            <a:ext cx="1088336" cy="77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09" y="4107180"/>
            <a:ext cx="66242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26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/>
              </a:rPr>
              <a:t>Совместные и несовместные события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События называются несовместными ,если появление</a:t>
            </a:r>
          </a:p>
          <a:p>
            <a:r>
              <a:rPr lang="ru-RU" dirty="0">
                <a:solidFill>
                  <a:schemeClr val="tx1"/>
                </a:solidFill>
              </a:rPr>
              <a:t> одного из них исключает появление другого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Виды случайных событий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События называются совместными, если появление </a:t>
            </a:r>
          </a:p>
          <a:p>
            <a:r>
              <a:rPr lang="ru-RU" dirty="0">
                <a:solidFill>
                  <a:schemeClr val="tx1"/>
                </a:solidFill>
              </a:rPr>
              <a:t>одного из них не исключает появления другого</a:t>
            </a:r>
          </a:p>
          <a:p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1436" y="2112487"/>
            <a:ext cx="69655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7024" y="2128997"/>
            <a:ext cx="656864" cy="54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2671" y="2063076"/>
            <a:ext cx="659419" cy="67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6429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0000" y="1183800"/>
                <a:ext cx="3852000" cy="3240000"/>
              </a:xfrm>
            </p:spPr>
            <p:txBody>
              <a:bodyPr/>
              <a:lstStyle/>
              <a:p>
                <a:r>
                  <a:rPr lang="ru-RU" dirty="0" smtClean="0"/>
                  <a:t>Несовместные события</a:t>
                </a:r>
              </a:p>
              <a:p>
                <a:endParaRPr lang="ru-RU" dirty="0"/>
              </a:p>
              <a:p>
                <a:r>
                  <a:rPr lang="ru-RU" dirty="0" smtClean="0"/>
                  <a:t>Событие А – выпадает 2</a:t>
                </a:r>
              </a:p>
              <a:p>
                <a:r>
                  <a:rPr lang="ru-RU" dirty="0" smtClean="0"/>
                  <a:t>Событие В – выпадает 1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𝑃</m:t>
                      </m:r>
                      <m:r>
                        <a:rPr lang="en-US" i="1" dirty="0" smtClean="0">
                          <a:latin typeface="Cambria Math"/>
                        </a:rPr>
                        <m:t> (</m:t>
                      </m:r>
                      <m:r>
                        <a:rPr lang="en-US" i="1" dirty="0" smtClean="0">
                          <a:latin typeface="Cambria Math"/>
                        </a:rPr>
                        <m:t>𝐶</m:t>
                      </m:r>
                      <m:r>
                        <a:rPr lang="en-US" i="1" dirty="0" smtClean="0">
                          <a:latin typeface="Cambria Math"/>
                        </a:rPr>
                        <m:t>) = </m:t>
                      </m:r>
                      <m:r>
                        <a:rPr lang="en-US" i="1" dirty="0" smtClean="0">
                          <a:latin typeface="Cambria Math"/>
                        </a:rPr>
                        <m:t>𝑃</m:t>
                      </m:r>
                      <m:r>
                        <a:rPr lang="en-US" i="1" dirty="0" smtClean="0">
                          <a:latin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</a:rPr>
                        <m:t>𝐴</m:t>
                      </m:r>
                      <m:r>
                        <a:rPr lang="en-US" i="1" dirty="0" smtClean="0">
                          <a:latin typeface="Cambria Math"/>
                        </a:rPr>
                        <m:t>) ∗ </m:t>
                      </m:r>
                      <m:r>
                        <a:rPr lang="en-US" i="1" dirty="0" smtClean="0">
                          <a:latin typeface="Cambria Math"/>
                        </a:rPr>
                        <m:t>𝑃</m:t>
                      </m:r>
                      <m:r>
                        <a:rPr lang="en-US" i="1" dirty="0" smtClean="0">
                          <a:latin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</a:rPr>
                        <m:t>𝐵</m:t>
                      </m:r>
                      <m:r>
                        <a:rPr lang="en-US" i="1" dirty="0" smtClean="0">
                          <a:latin typeface="Cambria Math"/>
                        </a:rPr>
                        <m:t>) = 0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ru-RU" b="0" i="1" dirty="0" smtClean="0">
                          <a:latin typeface="Cambria Math"/>
                        </a:rPr>
                        <m:t>+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ru-RU" b="0" i="1" dirty="0" smtClean="0">
                          <a:latin typeface="Cambria Math"/>
                        </a:rPr>
                        <m:t> </m:t>
                      </m:r>
                      <m:r>
                        <a:rPr lang="ru-RU" b="0" i="0" dirty="0" smtClean="0">
                          <a:latin typeface="Cambria Math"/>
                        </a:rPr>
                        <m:t>+</m:t>
                      </m:r>
                      <m:r>
                        <a:rPr lang="ru-RU" b="0" i="1" dirty="0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ru-RU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b="0" i="1" dirty="0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 smtClean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0000" y="1183800"/>
                <a:ext cx="3852000" cy="3240000"/>
              </a:xfrm>
              <a:blipFill rotWithShape="1">
                <a:blip r:embed="rId2"/>
                <a:stretch>
                  <a:fillRect l="-2536" t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Виды случайных событий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одзаголовок 4"/>
              <p:cNvSpPr>
                <a:spLocks noGrp="1"/>
              </p:cNvSpPr>
              <p:nvPr>
                <p:ph type="subTitle" idx="3"/>
              </p:nvPr>
            </p:nvSpPr>
            <p:spPr>
              <a:xfrm>
                <a:off x="4752000" y="1183800"/>
                <a:ext cx="3852000" cy="3240000"/>
              </a:xfrm>
            </p:spPr>
            <p:txBody>
              <a:bodyPr/>
              <a:lstStyle/>
              <a:p>
                <a:r>
                  <a:rPr lang="ru-RU" dirty="0" smtClean="0"/>
                  <a:t>Совместные события</a:t>
                </a:r>
              </a:p>
              <a:p>
                <a:endParaRPr lang="ru-RU" dirty="0"/>
              </a:p>
              <a:p>
                <a:r>
                  <a:rPr lang="ru-RU" dirty="0"/>
                  <a:t>Событие А – выпадает 2</a:t>
                </a:r>
              </a:p>
              <a:p>
                <a:r>
                  <a:rPr lang="ru-RU" dirty="0"/>
                  <a:t>Событие В – выпадает </a:t>
                </a:r>
                <a:r>
                  <a:rPr lang="ru-RU" dirty="0" smtClean="0"/>
                  <a:t>1</a:t>
                </a:r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∗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ru-RU" i="1" dirty="0">
                          <a:latin typeface="Cambria Math"/>
                        </a:rPr>
                        <m:t>+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ru-RU" b="0" i="1" dirty="0" smtClean="0">
                          <a:latin typeface="Cambria Math"/>
                        </a:rPr>
                        <m:t> −</m:t>
                      </m:r>
                      <m:r>
                        <a:rPr lang="en-US" b="0" i="1" dirty="0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𝐴𝐵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36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en-US" i="1" dirty="0"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5" name="Подзаголовок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4752000" y="1183800"/>
                <a:ext cx="3852000" cy="3240000"/>
              </a:xfrm>
              <a:blipFill rotWithShape="1">
                <a:blip r:embed="rId3"/>
                <a:stretch>
                  <a:fillRect l="-2536" t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788" y="2491652"/>
            <a:ext cx="534055" cy="44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534" y="2464849"/>
            <a:ext cx="544559" cy="45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7077" y="2409568"/>
            <a:ext cx="506006" cy="5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Google Shape;401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Произведение событий. События А и В наступают одновременно.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" name="Google Shape;401;p55"/>
          <p:cNvSpPr txBox="1">
            <a:spLocks/>
          </p:cNvSpPr>
          <p:nvPr/>
        </p:nvSpPr>
        <p:spPr>
          <a:xfrm>
            <a:off x="509520" y="3047625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buClr>
                <a:schemeClr val="dk1"/>
              </a:buClr>
              <a:buSzPts val="6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</a:rPr>
              <a:t>Сумма событий</a:t>
            </a:r>
            <a:r>
              <a:rPr lang="en-US" dirty="0" smtClean="0">
                <a:solidFill>
                  <a:schemeClr val="dk1"/>
                </a:solidFill>
              </a:rPr>
              <a:t>. </a:t>
            </a:r>
            <a:r>
              <a:rPr lang="ru-RU" dirty="0" smtClean="0">
                <a:solidFill>
                  <a:schemeClr val="dk1"/>
                </a:solidFill>
              </a:rPr>
              <a:t>Строго или событие А, или событие В</a:t>
            </a:r>
            <a:endParaRPr lang="ru-RU" dirty="0">
              <a:solidFill>
                <a:schemeClr val="dk1"/>
              </a:solidFill>
            </a:endParaRPr>
          </a:p>
        </p:txBody>
      </p:sp>
      <p:pic>
        <p:nvPicPr>
          <p:cNvPr id="11" name="Google Shape;1161;p1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6452" y="1147600"/>
            <a:ext cx="707408" cy="69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33" y="1183400"/>
            <a:ext cx="7905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6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Формула полной вероятности</a:t>
            </a:r>
            <a:br>
              <a:rPr lang="ru-RU" b="1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одзаголовок 2"/>
              <p:cNvSpPr txBox="1">
                <a:spLocks/>
              </p:cNvSpPr>
              <p:nvPr/>
            </p:nvSpPr>
            <p:spPr>
              <a:xfrm>
                <a:off x="540000" y="1183800"/>
                <a:ext cx="3852000" cy="3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IBM Plex Sans"/>
                  <a:buNone/>
                  <a:defRPr sz="1000" b="0" i="0" u="none" strike="noStrike" cap="none">
                    <a:solidFill>
                      <a:schemeClr val="dk2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IBM Plex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solidFill>
                      <a:schemeClr val="tx1"/>
                    </a:solidFill>
                  </a:rPr>
                  <a:t>Если событие А  может наступить только при  наступлении событий </a:t>
                </a:r>
                <a14:m>
                  <m:oMath xmlns:m="http://schemas.openxmlformats.org/officeDocument/2006/math">
                    <m:r>
                      <a:rPr lang="ru-RU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В</m:t>
                        </m:r>
                      </m:e>
                      <m:sub>
                        <m:r>
                          <a:rPr lang="ru-RU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ru-RU" sz="1400" dirty="0" smtClean="0">
                    <a:solidFill>
                      <a:schemeClr val="tx1"/>
                    </a:solidFill>
                  </a:rPr>
                  <a:t>,  образующих полную группу событий *,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solidFill>
                      <a:schemeClr val="tx1"/>
                    </a:solidFill>
                  </a:rPr>
                  <a:t>то вероятность события А вычисляется по формуле: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solidFill>
                      <a:schemeClr val="tx1"/>
                    </a:solidFill>
                  </a:rPr>
                  <a:t>* </a:t>
                </a:r>
                <a:r>
                  <a:rPr lang="ru-RU" sz="1200" dirty="0" smtClean="0">
                    <a:solidFill>
                      <a:schemeClr val="tx1"/>
                    </a:solidFill>
                  </a:rPr>
                  <a:t>полная группа событий означает, что при отдельном испытании обязательно произойдет одно из них</a:t>
                </a:r>
              </a:p>
            </p:txBody>
          </p:sp>
        </mc:Choice>
        <mc:Fallback xmlns="">
          <p:sp>
            <p:nvSpPr>
              <p:cNvPr id="4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183800"/>
                <a:ext cx="3852000" cy="3240000"/>
              </a:xfrm>
              <a:prstGeom prst="rect">
                <a:avLst/>
              </a:prstGeom>
              <a:blipFill rotWithShape="1">
                <a:blip r:embed="rId2"/>
                <a:stretch>
                  <a:fillRect l="-2853" r="-3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полнаявероятформул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099" y="2430159"/>
            <a:ext cx="4533901" cy="3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458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325108"/>
            <a:ext cx="6066540" cy="123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Обсудим, зачем проходить этот курс?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Научимся различать случайные события по видам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</a:rPr>
              <a:t>Научимся применять комбинаторику для расчета вероятностей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Изучим условную вероятность и способы ее расчета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урока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 smtClean="0"/>
              <a:t>Полная вероятность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 numCol="2"/>
              <a:lstStyle/>
              <a:p>
                <a:r>
                  <a:rPr lang="ru-RU" dirty="0" smtClean="0"/>
                  <a:t>Случайным образом выбирается корзина и случайным образом из нее берут мяч</a:t>
                </a:r>
              </a:p>
              <a:p>
                <a:r>
                  <a:rPr lang="ru-RU" dirty="0" smtClean="0"/>
                  <a:t>Какова вероятность, что мяч окажется зеленым?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 - </a:t>
                </a:r>
                <a:r>
                  <a:rPr lang="ru-RU" dirty="0" smtClean="0"/>
                  <a:t> вытащить зеленый мяч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взять 1-ю корзину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взять </a:t>
                </a:r>
                <a:r>
                  <a:rPr lang="ru-RU" dirty="0" smtClean="0"/>
                  <a:t>2-ю </a:t>
                </a:r>
                <a:r>
                  <a:rPr lang="ru-RU" dirty="0"/>
                  <a:t>корзину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взять </a:t>
                </a:r>
                <a:r>
                  <a:rPr lang="ru-RU" dirty="0" smtClean="0"/>
                  <a:t>3-ю </a:t>
                </a:r>
                <a:r>
                  <a:rPr lang="ru-RU" dirty="0"/>
                  <a:t>корзину </a:t>
                </a:r>
                <a:endParaRPr lang="ru-RU" dirty="0" smtClean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en-US" dirty="0" smtClean="0"/>
                  <a:t>P(A)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)∗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∗0+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∗1=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24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1">
                <a:blip r:embed="rId2"/>
                <a:stretch>
                  <a:fillRect l="-1210" t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 решения задачи</a:t>
            </a:r>
            <a:endParaRPr lang="ru-RU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571750"/>
            <a:ext cx="3117215" cy="66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350"/>
            <a:ext cx="411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31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Формула Байеса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3370" y="2331324"/>
                <a:ext cx="2231380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𝑷</m:t>
                      </m:r>
                      <m:r>
                        <a:rPr lang="en-US" b="1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  <m:r>
                            <a:rPr lang="en-US" b="1" i="1">
                              <a:latin typeface="Cambria Math"/>
                            </a:rPr>
                            <m:t>∗</m:t>
                          </m:r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0" y="2331324"/>
                <a:ext cx="2231380" cy="548676"/>
              </a:xfrm>
              <a:prstGeom prst="rect">
                <a:avLst/>
              </a:prstGeom>
              <a:blipFill rotWithShape="1"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одзаголовок 2"/>
          <p:cNvSpPr txBox="1">
            <a:spLocks/>
          </p:cNvSpPr>
          <p:nvPr/>
        </p:nvSpPr>
        <p:spPr>
          <a:xfrm>
            <a:off x="540000" y="1260000"/>
            <a:ext cx="366624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lnSpc>
                <a:spcPts val="1800"/>
              </a:lnSpc>
            </a:pPr>
            <a:r>
              <a:rPr lang="ru-RU" sz="1600" dirty="0" smtClean="0">
                <a:solidFill>
                  <a:schemeClr val="tx1"/>
                </a:solidFill>
              </a:rPr>
              <a:t>Чтобы определить вероятность события  </a:t>
            </a:r>
            <a:r>
              <a:rPr lang="en-US" sz="1600" dirty="0" smtClean="0">
                <a:solidFill>
                  <a:schemeClr val="tx1"/>
                </a:solidFill>
              </a:rPr>
              <a:t>B </a:t>
            </a:r>
            <a:r>
              <a:rPr lang="ru-RU" sz="1600" dirty="0" smtClean="0">
                <a:solidFill>
                  <a:schemeClr val="tx1"/>
                </a:solidFill>
              </a:rPr>
              <a:t> при условии, что событие </a:t>
            </a:r>
            <a:r>
              <a:rPr lang="en-US" sz="1600" dirty="0" smtClean="0">
                <a:solidFill>
                  <a:schemeClr val="tx1"/>
                </a:solidFill>
              </a:rPr>
              <a:t>A</a:t>
            </a:r>
            <a:r>
              <a:rPr lang="ru-RU" sz="1600" dirty="0" smtClean="0">
                <a:solidFill>
                  <a:schemeClr val="tx1"/>
                </a:solidFill>
              </a:rPr>
              <a:t> уже произошло, используют формулу Байеса.</a:t>
            </a:r>
          </a:p>
          <a:p>
            <a:pPr>
              <a:lnSpc>
                <a:spcPts val="1500"/>
              </a:lnSpc>
            </a:pPr>
            <a:endParaRPr lang="ru-RU" sz="1600" dirty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</a:pPr>
            <a:r>
              <a:rPr lang="ru-RU" sz="1200" dirty="0" smtClean="0">
                <a:solidFill>
                  <a:schemeClr val="tx1"/>
                </a:solidFill>
              </a:rPr>
              <a:t> Здесь </a:t>
            </a:r>
            <a:r>
              <a:rPr lang="en-US" sz="1200" dirty="0" smtClean="0">
                <a:solidFill>
                  <a:schemeClr val="tx1"/>
                </a:solidFill>
              </a:rPr>
              <a:t>P(B)</a:t>
            </a:r>
            <a:r>
              <a:rPr lang="ru-RU" sz="1200" dirty="0" smtClean="0">
                <a:solidFill>
                  <a:schemeClr val="tx1"/>
                </a:solidFill>
              </a:rPr>
              <a:t> – априорная вероятность (определяется до испытания)</a:t>
            </a:r>
          </a:p>
          <a:p>
            <a:pPr>
              <a:lnSpc>
                <a:spcPts val="1500"/>
              </a:lnSpc>
            </a:pPr>
            <a:endParaRPr lang="ru-RU" sz="1200" dirty="0" smtClean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200" dirty="0" smtClean="0">
                <a:solidFill>
                  <a:schemeClr val="tx1"/>
                </a:solidFill>
              </a:rPr>
              <a:t>P(B|A) -  </a:t>
            </a:r>
            <a:r>
              <a:rPr lang="ru-RU" sz="1200" dirty="0" smtClean="0">
                <a:solidFill>
                  <a:schemeClr val="tx1"/>
                </a:solidFill>
              </a:rPr>
              <a:t>апостериорная вероятность</a:t>
            </a:r>
          </a:p>
          <a:p>
            <a:r>
              <a:rPr lang="ru-RU" sz="16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5477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Формула Байеса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Пример решения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0000" y="1260000"/>
                <a:ext cx="8064000" cy="3240000"/>
              </a:xfrm>
            </p:spPr>
            <p:txBody>
              <a:bodyPr numCol="1"/>
              <a:lstStyle/>
              <a:p>
                <a:pPr algn="just"/>
                <a:r>
                  <a:rPr lang="ru-RU" dirty="0" smtClean="0"/>
                  <a:t>Случайным образом выбирается корзина и случайным образом из нее берут зеленый мяч. Какова вероятность, что зеленый мяч окажется из 3-ей корзины?</a:t>
                </a:r>
              </a:p>
              <a:p>
                <a:pPr algn="just"/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− </m:t>
                      </m:r>
                      <m:r>
                        <m:rPr>
                          <m:nor/>
                        </m:rPr>
                        <a:rPr lang="ru-RU" dirty="0"/>
                        <m:t> вытащить зеленый мяч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ru-RU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ru-RU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  <m:r>
                            <a:rPr lang="ru-RU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– </m:t>
                      </m:r>
                      <m:r>
                        <m:rPr>
                          <m:nor/>
                        </m:rPr>
                        <a:rPr lang="ru-RU" dirty="0"/>
                        <m:t>взять </m:t>
                      </m:r>
                      <m:r>
                        <m:rPr>
                          <m:nor/>
                        </m:rPr>
                        <a:rPr lang="ru-RU" b="0" i="0" dirty="0" smtClean="0"/>
                        <m:t>1, 2, 3−ю корзину соответственно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endParaRPr lang="ru-RU" b="1" i="1" dirty="0" smtClean="0">
                  <a:latin typeface="Cambria Math"/>
                </a:endParaRPr>
              </a:p>
              <a:p>
                <a:endParaRPr lang="ru-RU" b="1" i="1" dirty="0">
                  <a:latin typeface="Cambria Math"/>
                </a:endParaRPr>
              </a:p>
              <a:p>
                <a:endParaRPr lang="ru-RU" b="1" i="1" dirty="0" smtClean="0">
                  <a:latin typeface="Cambria Math"/>
                </a:endParaRPr>
              </a:p>
              <a:p>
                <a:endParaRPr lang="ru-RU" sz="1400" i="1" dirty="0">
                  <a:latin typeface="Cambria Math"/>
                </a:endParaRPr>
              </a:p>
              <a:p>
                <a:r>
                  <a:rPr lang="ru-RU" sz="1400" i="1" dirty="0" smtClean="0">
                    <a:latin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/>
                      </a:rPr>
                      <m:t>𝑃</m:t>
                    </m:r>
                    <m:r>
                      <a:rPr lang="en-US" sz="2000" b="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e>
                        <m:r>
                          <a:rPr lang="en-US" sz="2000" b="0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sz="20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ru-RU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∗</m:t>
                        </m:r>
                        <m:r>
                          <a:rPr lang="ru-RU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𝑃</m:t>
                        </m:r>
                        <m:r>
                          <a:rPr lang="en-US" sz="2000" b="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latin typeface="Cambria Math"/>
                          </a:rPr>
                          <m:t>𝑃</m:t>
                        </m:r>
                        <m:r>
                          <a:rPr lang="en-US" sz="2000" b="0" i="1">
                            <a:latin typeface="Cambria Math"/>
                          </a:rPr>
                          <m:t>(</m:t>
                        </m:r>
                        <m:r>
                          <a:rPr lang="en-US" sz="2000" b="0" i="1">
                            <a:latin typeface="Cambria Math"/>
                          </a:rPr>
                          <m:t>𝐴</m:t>
                        </m:r>
                        <m:r>
                          <a:rPr lang="en-US" sz="2000" b="0" i="1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  1 ∗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</m:num>
                      <m:den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24</m:t>
                            </m:r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24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39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8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13</m:t>
                        </m:r>
                      </m:den>
                    </m:f>
                  </m:oMath>
                </a14:m>
                <a:r>
                  <a:rPr lang="ru-RU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 </m:t>
                    </m:r>
                  </m:oMath>
                </a14:m>
                <a:endParaRPr lang="ru-RU" sz="14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0000" y="1260000"/>
                <a:ext cx="8064000" cy="3240000"/>
              </a:xfrm>
              <a:blipFill rotWithShape="1">
                <a:blip r:embed="rId2"/>
                <a:stretch>
                  <a:fillRect l="-1210" t="-1507" r="-1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3230" y="2864724"/>
                <a:ext cx="2093522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/>
                        </a:rPr>
                        <m:t>P</m:t>
                      </m:r>
                      <m:r>
                        <a:rPr lang="en-US" b="0" i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B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A</m:t>
                          </m:r>
                        </m:e>
                      </m:d>
                      <m:r>
                        <a:rPr lang="en-US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/>
                                </a:rPr>
                                <m:t>B</m:t>
                              </m:r>
                            </m:e>
                          </m:d>
                          <m:r>
                            <a:rPr lang="en-US" b="0" i="0">
                              <a:latin typeface="Cambria Math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P</m:t>
                          </m:r>
                          <m:r>
                            <a:rPr lang="en-US" b="0" i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B</m:t>
                          </m:r>
                          <m:r>
                            <a:rPr lang="en-US" b="0" i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P</m:t>
                          </m:r>
                          <m:r>
                            <a:rPr lang="en-US" b="0" i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/>
                            </a:rPr>
                            <m:t>A</m:t>
                          </m:r>
                          <m:r>
                            <a:rPr lang="en-US" b="0" i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0" y="2864724"/>
                <a:ext cx="2093522" cy="548676"/>
              </a:xfrm>
              <a:prstGeom prst="rect">
                <a:avLst/>
              </a:prstGeom>
              <a:blipFill rotWithShape="1"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794510"/>
            <a:ext cx="411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03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Формула Байеса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2" name="Google Shape;402;p5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Пациент приходит к врачу, чтобы сделать тест на конкретное заболевание.</a:t>
            </a:r>
          </a:p>
          <a:p>
            <a:r>
              <a:rPr lang="ru-RU" dirty="0"/>
              <a:t>Вероятность положительного теста при том, что болезнь есть  90%.</a:t>
            </a:r>
          </a:p>
          <a:p>
            <a:r>
              <a:rPr lang="ru-RU" dirty="0"/>
              <a:t>Вероятность отрицательного теста, </a:t>
            </a:r>
            <a:r>
              <a:rPr lang="ru-RU"/>
              <a:t>при </a:t>
            </a:r>
            <a:r>
              <a:rPr lang="ru-RU" smtClean="0"/>
              <a:t>том, </a:t>
            </a:r>
            <a:r>
              <a:rPr lang="ru-RU" dirty="0"/>
              <a:t>что человек здоров 95 %.</a:t>
            </a:r>
          </a:p>
          <a:p>
            <a:r>
              <a:rPr lang="ru-RU" dirty="0"/>
              <a:t>Вероятность заболевания 2%.</a:t>
            </a:r>
          </a:p>
          <a:p>
            <a:r>
              <a:rPr lang="ru-RU" dirty="0"/>
              <a:t>Используя теорему Байеса, найти вероятность, что человек болен, при условии , что тест положительный?</a:t>
            </a:r>
          </a:p>
        </p:txBody>
      </p:sp>
      <p:sp>
        <p:nvSpPr>
          <p:cNvPr id="403" name="Google Shape;403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решения задачи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Google Shape;404;p55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4752000" y="1260000"/>
                <a:ext cx="3852000" cy="324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dirty="0" smtClean="0">
                    <a:solidFill>
                      <a:schemeClr val="dk1"/>
                    </a:solidFill>
                    <a:highlight>
                      <a:schemeClr val="lt1"/>
                    </a:highlight>
                  </a:rPr>
                  <a:t>Определимся:</a:t>
                </a:r>
                <a:endParaRPr lang="en-US" dirty="0" smtClean="0">
                  <a:solidFill>
                    <a:schemeClr val="dk1"/>
                  </a:solidFill>
                  <a:highlight>
                    <a:schemeClr val="lt1"/>
                  </a:highlight>
                </a:endParaRPr>
              </a:p>
              <a:p>
                <a:pPr marL="203200" indent="-177800">
                  <a:lnSpc>
                    <a:spcPct val="115000"/>
                  </a:lnSpc>
                  <a:spcBef>
                    <a:spcPts val="100"/>
                  </a:spcBef>
                  <a:buClr>
                    <a:schemeClr val="accent4"/>
                  </a:buClr>
                  <a:buFont typeface="IBM Plex Sans"/>
                  <a:buChar char="✔"/>
                </a:pP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Что будет являться событ</m:t>
                    </m:r>
                    <m:r>
                      <a:rPr lang="ru-RU" b="0" i="0">
                        <a:latin typeface="Cambria Math"/>
                      </a:rPr>
                      <m:t>ием </m:t>
                    </m:r>
                    <m:r>
                      <m:rPr>
                        <m:sty m:val="p"/>
                      </m:rPr>
                      <a:rPr lang="en-US" b="0" i="0">
                        <a:latin typeface="Cambria Math"/>
                      </a:rPr>
                      <m:t>A</m:t>
                    </m:r>
                  </m:oMath>
                </a14:m>
                <a:endParaRPr lang="ru-RU" dirty="0">
                  <a:solidFill>
                    <a:schemeClr val="dk1"/>
                  </a:solidFill>
                </a:endParaRPr>
              </a:p>
              <a:p>
                <a:pPr marL="203200" indent="-177800">
                  <a:lnSpc>
                    <a:spcPct val="115000"/>
                  </a:lnSpc>
                  <a:buClr>
                    <a:schemeClr val="accent4"/>
                  </a:buClr>
                  <a:buFont typeface="IBM Plex Sans"/>
                  <a:buChar char="✔"/>
                </a:pPr>
                <a:r>
                  <a:rPr lang="en-US" dirty="0" smtClean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/>
                      </a:rPr>
                      <m:t>Что будет являться событием </m:t>
                    </m:r>
                    <m:r>
                      <m:rPr>
                        <m:sty m:val="p"/>
                      </m:rPr>
                      <a:rPr lang="en-US" b="0" i="0">
                        <a:latin typeface="Cambria Math"/>
                      </a:rPr>
                      <m:t>B</m:t>
                    </m:r>
                    <m:r>
                      <a:rPr lang="ru-RU" b="0" i="0">
                        <a:latin typeface="Cambria Math"/>
                      </a:rPr>
                      <m:t> </m:t>
                    </m:r>
                  </m:oMath>
                </a14:m>
                <a:endParaRPr lang="ru-RU" dirty="0"/>
              </a:p>
              <a:p>
                <a:pPr marL="25400" lvl="0">
                  <a:lnSpc>
                    <a:spcPct val="115000"/>
                  </a:lnSpc>
                  <a:buClr>
                    <a:schemeClr val="accent4"/>
                  </a:buClr>
                </a:pPr>
                <a:r>
                  <a:rPr lang="ru-RU" dirty="0" smtClean="0">
                    <a:solidFill>
                      <a:schemeClr val="dk1"/>
                    </a:solidFill>
                  </a:rPr>
                  <a:t> </a:t>
                </a:r>
                <a:endParaRPr lang="ru-RU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" dirty="0" smtClean="0">
                  <a:solidFill>
                    <a:schemeClr val="dk1"/>
                  </a:solidFill>
                  <a:highlight>
                    <a:schemeClr val="lt1"/>
                  </a:highlight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 </m:t>
                      </m:r>
                      <m:r>
                        <a:rPr lang="en-US" b="1">
                          <a:latin typeface="Cambria Math"/>
                        </a:rPr>
                        <m:t>?</m:t>
                      </m:r>
                    </m:oMath>
                  </m:oMathPara>
                </a14:m>
                <a:endParaRPr lang="ru-RU" dirty="0" smtClean="0"/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ru-RU" dirty="0" smtClean="0"/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ru-RU" dirty="0"/>
              </a:p>
              <a:p>
                <a:pPr>
                  <a:lnSpc>
                    <a:spcPct val="115000"/>
                  </a:lnSpc>
                </a:pPr>
                <a:endParaRPr lang="ru-RU" b="1" dirty="0"/>
              </a:p>
              <a:p>
                <a:pPr>
                  <a:lnSpc>
                    <a:spcPct val="115000"/>
                  </a:lnSpc>
                </a:pPr>
                <a:endParaRPr lang="ru-RU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" dirty="0" smtClean="0">
                  <a:solidFill>
                    <a:schemeClr val="dk1"/>
                  </a:solidFill>
                  <a:highlight>
                    <a:schemeClr val="lt1"/>
                  </a:highlight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dirty="0" smtClean="0">
                    <a:solidFill>
                      <a:schemeClr val="dk1"/>
                    </a:solidFill>
                    <a:highlight>
                      <a:schemeClr val="lt1"/>
                    </a:highlight>
                  </a:rPr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404" name="Google Shape;404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4752000" y="1260000"/>
                <a:ext cx="3852000" cy="3240000"/>
              </a:xfrm>
              <a:prstGeom prst="rect">
                <a:avLst/>
              </a:prstGeom>
              <a:blipFill rotWithShape="1">
                <a:blip r:embed="rId3"/>
                <a:stretch>
                  <a:fillRect l="-2536" t="-1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1920" y="3279856"/>
                <a:ext cx="281865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3279856"/>
                <a:ext cx="2818657" cy="6790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33450" y="5648325"/>
                <a:ext cx="357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5648325"/>
                <a:ext cx="35779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3801270280"/>
              </p:ext>
            </p:extLst>
          </p:nvPr>
        </p:nvGraphicFramePr>
        <p:xfrm>
          <a:off x="6133484" y="3153201"/>
          <a:ext cx="2813685" cy="1990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1043311522"/>
              </p:ext>
            </p:extLst>
          </p:nvPr>
        </p:nvGraphicFramePr>
        <p:xfrm>
          <a:off x="3112135" y="3119855"/>
          <a:ext cx="2844800" cy="1966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739890" y="437075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90%</a:t>
            </a:r>
            <a:endParaRPr lang="ru-RU" sz="16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3738561" y="43992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95%</a:t>
            </a:r>
            <a:endParaRPr lang="ru-RU" sz="1600" b="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 smtClean="0"/>
              <a:t>Продолжение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374" y="405795"/>
                <a:ext cx="10925175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𝑷</m:t>
                    </m:r>
                    <m:r>
                      <a:rPr lang="en-US" b="1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𝑩</m:t>
                        </m:r>
                      </m:e>
                    </m:d>
                    <m:r>
                      <a:rPr lang="ru-RU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𝑷</m:t>
                    </m:r>
                    <m:r>
                      <a:rPr lang="en-US" b="1" i="1" smtClean="0">
                        <a:latin typeface="Cambria Math"/>
                      </a:rPr>
                      <m:t>(болезнь)=</m:t>
                    </m:r>
                    <m:r>
                      <a:rPr lang="en-US" b="1" i="1" smtClean="0">
                        <a:latin typeface="Cambria Math"/>
                      </a:rPr>
                      <m:t>𝟐</m:t>
                    </m:r>
                    <m:r>
                      <a:rPr lang="en-US" b="1" i="1" smtClean="0">
                        <a:latin typeface="Cambria Math"/>
                      </a:rPr>
                      <m:t>%=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  <m:r>
                      <a:rPr lang="en-US" b="1" i="1" smtClean="0">
                        <a:latin typeface="Cambria Math"/>
                      </a:rPr>
                      <m:t>,</m:t>
                    </m:r>
                    <m:r>
                      <a:rPr lang="en-US" b="1" i="1" smtClean="0">
                        <a:latin typeface="Cambria Math"/>
                      </a:rPr>
                      <m:t>𝟎𝟐</m:t>
                    </m:r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i="1">
                              <a:latin typeface="Cambria Math"/>
                            </a:rPr>
                            <m:t>болен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𝟗𝟎</m:t>
                      </m:r>
                      <m:r>
                        <a:rPr lang="en-US" b="1" i="1" smtClean="0">
                          <a:latin typeface="Cambria Math"/>
                        </a:rPr>
                        <m:t>%=</m:t>
                      </m:r>
                      <m:r>
                        <a:rPr lang="en-US" b="1" i="1" smtClean="0"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𝟗</m:t>
                      </m:r>
                    </m:oMath>
                  </m:oMathPara>
                </a14:m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болен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∗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болезнь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b="1" i="1" smtClean="0">
                              <a:latin typeface="Cambria Math"/>
                            </a:rPr>
                            <m:t>здоров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здоров</m:t>
                          </m:r>
                        </m:e>
                      </m:d>
                      <m:r>
                        <a:rPr lang="ru-RU" b="1" i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ru-RU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=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𝟗</m:t>
                      </m:r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𝟎𝟐</m:t>
                      </m:r>
                      <m:r>
                        <a:rPr lang="ru-RU" b="1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ru-RU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−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,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𝟗𝟓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ru-RU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−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,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𝟎𝟐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=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𝟎𝟔𝟕</m:t>
                      </m:r>
                    </m:oMath>
                  </m:oMathPara>
                </a14:m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4" y="405795"/>
                <a:ext cx="10925175" cy="21698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3374" y="1805118"/>
                <a:ext cx="281865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4" y="1805118"/>
                <a:ext cx="2818657" cy="6790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395" y="2377440"/>
                <a:ext cx="4846327" cy="642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болен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𝟎𝟐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𝟎𝟔𝟕</m:t>
                          </m:r>
                        </m:den>
                      </m:f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𝟐𝟔𝟗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𝟐𝟔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𝟗</m:t>
                      </m:r>
                      <m:r>
                        <a:rPr lang="en-US" b="1" i="1" smtClean="0">
                          <a:latin typeface="Cambria Math"/>
                        </a:rPr>
                        <m:t>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" y="2377440"/>
                <a:ext cx="4846327" cy="6420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3631736162"/>
              </p:ext>
            </p:extLst>
          </p:nvPr>
        </p:nvGraphicFramePr>
        <p:xfrm>
          <a:off x="5959852" y="2903756"/>
          <a:ext cx="2813685" cy="1990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Диаграмма 13"/>
          <p:cNvGraphicFramePr/>
          <p:nvPr>
            <p:extLst>
              <p:ext uri="{D42A27DB-BD31-4B8C-83A1-F6EECF244321}">
                <p14:modId xmlns:p14="http://schemas.microsoft.com/office/powerpoint/2010/main" val="3251054005"/>
              </p:ext>
            </p:extLst>
          </p:nvPr>
        </p:nvGraphicFramePr>
        <p:xfrm>
          <a:off x="5795962" y="682630"/>
          <a:ext cx="2844800" cy="1966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85631" y="417639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0" dirty="0" smtClean="0">
                <a:solidFill>
                  <a:schemeClr val="tx1"/>
                </a:solidFill>
              </a:rPr>
              <a:t>90%</a:t>
            </a:r>
            <a:endParaRPr lang="ru-RU" sz="1200" b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2911" y="18962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 smtClean="0">
                <a:solidFill>
                  <a:schemeClr val="tx1"/>
                </a:solidFill>
              </a:rPr>
              <a:t>95%</a:t>
            </a:r>
            <a:endParaRPr lang="ru-RU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09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01980" y="937260"/>
            <a:ext cx="85420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Изучили виды случайных событий: </a:t>
            </a:r>
          </a:p>
          <a:p>
            <a:pPr>
              <a:buClr>
                <a:schemeClr val="bg1"/>
              </a:buClr>
            </a:pP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возможные/невозможные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зависимые / независимые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ru-RU" dirty="0" smtClean="0">
                <a:solidFill>
                  <a:schemeClr val="bg1"/>
                </a:solidFill>
              </a:rPr>
              <a:t>овместные/несовместные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Изучили комбинаторику: сочетания, размещения (порядок важен) , перестановки (порядок важен)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Рассмотрели разницу между статистической вероятностью и классическим определением вероятности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Запомнили, что вероятность – это доля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Научились применять комбинаторику для расчета вероятности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</a:rPr>
              <a:t>Теперь знаем, что для расчета вероятности события </a:t>
            </a:r>
            <a:r>
              <a:rPr lang="en-US" dirty="0" smtClean="0">
                <a:solidFill>
                  <a:schemeClr val="bg1"/>
                </a:solidFill>
              </a:rPr>
              <a:t>B</a:t>
            </a:r>
            <a:r>
              <a:rPr lang="ru-RU" dirty="0" smtClean="0">
                <a:solidFill>
                  <a:schemeClr val="bg1"/>
                </a:solidFill>
              </a:rPr>
              <a:t>, при условии, что А уже произошло, используется формула Байеса.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2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Где в жизни применяется теория вероятностей?</a:t>
            </a:r>
            <a:endParaRPr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28" y="921608"/>
            <a:ext cx="5323191" cy="283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219;p42"/>
          <p:cNvSpPr txBox="1"/>
          <p:nvPr/>
        </p:nvSpPr>
        <p:spPr>
          <a:xfrm>
            <a:off x="1272730" y="3865422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Система автозаполнения</a:t>
            </a:r>
            <a:endParaRPr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ru-RU" dirty="0"/>
              <a:t>Где в жизни применяется теория вероятностей?</a:t>
            </a:r>
          </a:p>
          <a:p>
            <a:endParaRPr lang="ru-RU" dirty="0"/>
          </a:p>
        </p:txBody>
      </p:sp>
      <p:sp>
        <p:nvSpPr>
          <p:cNvPr id="5" name="Google Shape;219;p42"/>
          <p:cNvSpPr txBox="1"/>
          <p:nvPr/>
        </p:nvSpPr>
        <p:spPr>
          <a:xfrm>
            <a:off x="412831" y="722551"/>
            <a:ext cx="7920000" cy="127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1200" b="1" dirty="0">
                <a:solidFill>
                  <a:schemeClr val="bg1"/>
                </a:solidFill>
                <a:latin typeface="IBM Plex Sans" panose="020B0604020202020204" charset="0"/>
              </a:rPr>
              <a:t>Точность экспресс теста на </a:t>
            </a:r>
            <a:r>
              <a:rPr lang="ru-RU" b="1" dirty="0">
                <a:solidFill>
                  <a:schemeClr val="bg1"/>
                </a:solidFill>
                <a:latin typeface="IBM Plex Sans" panose="020B0604020202020204" charset="0"/>
              </a:rPr>
              <a:t>ВИЧ </a:t>
            </a:r>
            <a:r>
              <a:rPr lang="ru-RU" b="1" dirty="0" smtClean="0">
                <a:solidFill>
                  <a:schemeClr val="bg1"/>
                </a:solidFill>
                <a:latin typeface="IBM Plex Sans" panose="020B0604020202020204" charset="0"/>
              </a:rPr>
              <a:t>:</a:t>
            </a:r>
          </a:p>
          <a:p>
            <a:pPr>
              <a:lnSpc>
                <a:spcPts val="100"/>
              </a:lnSpc>
              <a:spcBef>
                <a:spcPct val="50000"/>
              </a:spcBef>
            </a:pPr>
            <a:endParaRPr lang="ru-RU" dirty="0" smtClean="0">
              <a:solidFill>
                <a:schemeClr val="bg1"/>
              </a:solidFill>
              <a:latin typeface="IBM Plex Sans" panose="020B0604020202020204" charset="0"/>
            </a:endParaRP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chemeClr val="bg1"/>
                </a:solidFill>
                <a:latin typeface="IBM Plex Sans" panose="020B0604020202020204" charset="0"/>
              </a:rPr>
              <a:t>Чувствительность 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&gt; 99</a:t>
            </a:r>
            <a:r>
              <a:rPr lang="ru-RU" dirty="0">
                <a:solidFill>
                  <a:schemeClr val="bg1"/>
                </a:solidFill>
                <a:latin typeface="IBM Plex Sans" panose="020B0604020202020204" charset="0"/>
              </a:rPr>
              <a:t>%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  P(</a:t>
            </a:r>
            <a:r>
              <a:rPr lang="ru-RU" dirty="0">
                <a:solidFill>
                  <a:schemeClr val="bg1"/>
                </a:solidFill>
                <a:latin typeface="IBM Plex Sans" panose="020B0604020202020204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IBM Plex Sans" panose="020B0604020202020204" charset="0"/>
              </a:rPr>
              <a:t> болен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)   </a:t>
            </a:r>
            <a:endParaRPr lang="ru-RU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chemeClr val="bg1"/>
                </a:solidFill>
                <a:latin typeface="IBM Plex Sans" panose="020B0604020202020204" charset="0"/>
              </a:rPr>
              <a:t>Специфичность 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&gt; 99%      P(</a:t>
            </a:r>
            <a:r>
              <a:rPr lang="ru-RU" dirty="0">
                <a:solidFill>
                  <a:schemeClr val="bg1"/>
                </a:solidFill>
                <a:latin typeface="IBM Plex Sans" panose="020B0604020202020204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IBM Plex Sans" panose="020B0604020202020204" charset="0"/>
              </a:rPr>
              <a:t>здоров </a:t>
            </a:r>
            <a:r>
              <a:rPr lang="en-US" dirty="0">
                <a:solidFill>
                  <a:schemeClr val="bg1"/>
                </a:solidFill>
                <a:latin typeface="IBM Plex Sans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922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ru-RU" dirty="0"/>
              <a:t>Где в жизни применяется теория вероятностей?</a:t>
            </a:r>
          </a:p>
          <a:p>
            <a:endParaRPr lang="ru-RU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150" y="609600"/>
            <a:ext cx="5613400" cy="320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19;p42"/>
          <p:cNvSpPr txBox="1"/>
          <p:nvPr/>
        </p:nvSpPr>
        <p:spPr>
          <a:xfrm>
            <a:off x="1272730" y="3865422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математических моделей и их оценка</a:t>
            </a:r>
            <a:endParaRPr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63294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Понятие случайного события</a:t>
            </a:r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Случайное событие- </a:t>
            </a:r>
            <a:r>
              <a:rPr lang="ru-RU" dirty="0">
                <a:solidFill>
                  <a:schemeClr val="bg1"/>
                </a:solidFill>
                <a:ea typeface="Roboto"/>
                <a:cs typeface="Roboto"/>
              </a:rPr>
              <a:t>это событие, которое при определенных условиях может произойти либо не произойти.</a:t>
            </a:r>
            <a:br>
              <a:rPr lang="ru-RU" dirty="0">
                <a:solidFill>
                  <a:schemeClr val="bg1"/>
                </a:solidFill>
                <a:ea typeface="Roboto"/>
                <a:cs typeface="Roboto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9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/>
        </p:nvSpPr>
        <p:spPr>
          <a:xfrm>
            <a:off x="540000" y="2240288"/>
            <a:ext cx="2451000" cy="9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1</a:t>
            </a:r>
            <a:endParaRPr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Средняя температура по Москве за последние 10 дней составила 25˚С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6161750" y="2240288"/>
            <a:ext cx="2451000" cy="73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стократном подбрасывании монеты решка выпала 55 раз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548750" y="997023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случайного события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3350875" y="2240288"/>
            <a:ext cx="2451000" cy="52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2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лиент банка не вернул кредит</a:t>
            </a:r>
            <a:endParaRPr sz="1200" dirty="0"/>
          </a:p>
        </p:txBody>
      </p:sp>
      <p:sp>
        <p:nvSpPr>
          <p:cNvPr id="379" name="Google Shape;379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Случайное событие</a:t>
            </a:r>
            <a:endParaRPr dirty="0"/>
          </a:p>
        </p:txBody>
      </p:sp>
      <p:pic>
        <p:nvPicPr>
          <p:cNvPr id="10" name="Google Shape;1124;p10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0874" y="1615648"/>
            <a:ext cx="558043" cy="67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5" y="1585774"/>
            <a:ext cx="620287" cy="620287"/>
          </a:xfrm>
          <a:prstGeom prst="rect">
            <a:avLst/>
          </a:prstGeom>
        </p:spPr>
      </p:pic>
      <p:pic>
        <p:nvPicPr>
          <p:cNvPr id="12" name="Google Shape;1084;p10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63118" y="1585774"/>
            <a:ext cx="837009" cy="76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2073</Words>
  <Application>Microsoft Office PowerPoint</Application>
  <PresentationFormat>Экран (16:9)</PresentationFormat>
  <Paragraphs>368</Paragraphs>
  <Slides>45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Cambria Math</vt:lpstr>
      <vt:lpstr>Wingdings</vt:lpstr>
      <vt:lpstr>Roboto</vt:lpstr>
      <vt:lpstr>IBM Plex Sans SemiBold</vt:lpstr>
      <vt:lpstr>IBM Plex Sans</vt:lpstr>
      <vt:lpstr>Макет шаблона GB</vt:lpstr>
      <vt:lpstr>Расчет вероятности случайных событий</vt:lpstr>
      <vt:lpstr>Презентация PowerPoint</vt:lpstr>
      <vt:lpstr>План курса</vt:lpstr>
      <vt:lpstr>Что будет на уроке сегодня</vt:lpstr>
      <vt:lpstr>Презентация PowerPoint</vt:lpstr>
      <vt:lpstr>Презентация PowerPoint</vt:lpstr>
      <vt:lpstr>Презентация PowerPoint</vt:lpstr>
      <vt:lpstr>Случайное событие- это событие, которое при определенных условиях может произойти либо не произойти. </vt:lpstr>
      <vt:lpstr>Примеры случайного события</vt:lpstr>
      <vt:lpstr>Презентация PowerPoint</vt:lpstr>
      <vt:lpstr>Примеры достоверных случайных событий</vt:lpstr>
      <vt:lpstr>Презентация PowerPoint</vt:lpstr>
      <vt:lpstr>Вероятность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Определить сочетания, размещения или перестановки используются для решения этой задачи.   Сколькими способами можно выбрать из колоды, состоящей из 36 карт, 4 карты?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возможных комбинаций</vt:lpstr>
      <vt:lpstr>Расчет вероятности с помощью комбинаторики</vt:lpstr>
      <vt:lpstr>Зависимые и независимые события</vt:lpstr>
      <vt:lpstr>Зависимые события.</vt:lpstr>
      <vt:lpstr>Совместные и несовместные события</vt:lpstr>
      <vt:lpstr>Произведение событий. События А и В наступают одновременно.</vt:lpstr>
      <vt:lpstr>Презентация PowerPoint</vt:lpstr>
      <vt:lpstr>Полная вероятность</vt:lpstr>
      <vt:lpstr>Презентация PowerPoint</vt:lpstr>
      <vt:lpstr>Формула Байеса</vt:lpstr>
      <vt:lpstr>Формула Байеса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качестве основного шрифта используется IBM Plex Sans.  Шрифт используется в начертаниях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dc:title>
  <cp:lastModifiedBy>RePack by Diakov</cp:lastModifiedBy>
  <cp:revision>78</cp:revision>
  <dcterms:modified xsi:type="dcterms:W3CDTF">2022-09-16T05:44:57Z</dcterms:modified>
</cp:coreProperties>
</file>